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331" r:id="rId3"/>
    <p:sldId id="332" r:id="rId4"/>
    <p:sldId id="334" r:id="rId5"/>
    <p:sldId id="256" r:id="rId6"/>
    <p:sldId id="258" r:id="rId7"/>
    <p:sldId id="260" r:id="rId8"/>
    <p:sldId id="265" r:id="rId9"/>
    <p:sldId id="259" r:id="rId10"/>
    <p:sldId id="257" r:id="rId11"/>
    <p:sldId id="290" r:id="rId12"/>
    <p:sldId id="294" r:id="rId13"/>
    <p:sldId id="271" r:id="rId14"/>
    <p:sldId id="283" r:id="rId15"/>
    <p:sldId id="270" r:id="rId16"/>
    <p:sldId id="272" r:id="rId17"/>
    <p:sldId id="273" r:id="rId18"/>
    <p:sldId id="330" r:id="rId19"/>
    <p:sldId id="312" r:id="rId20"/>
    <p:sldId id="311" r:id="rId21"/>
    <p:sldId id="310" r:id="rId22"/>
    <p:sldId id="301" r:id="rId23"/>
    <p:sldId id="304" r:id="rId24"/>
    <p:sldId id="303" r:id="rId25"/>
    <p:sldId id="264" r:id="rId26"/>
    <p:sldId id="316" r:id="rId27"/>
    <p:sldId id="315" r:id="rId28"/>
    <p:sldId id="318" r:id="rId29"/>
    <p:sldId id="319" r:id="rId30"/>
    <p:sldId id="314" r:id="rId31"/>
    <p:sldId id="313" r:id="rId32"/>
    <p:sldId id="292" r:id="rId33"/>
    <p:sldId id="305" r:id="rId34"/>
    <p:sldId id="306" r:id="rId35"/>
    <p:sldId id="307" r:id="rId36"/>
    <p:sldId id="300" r:id="rId37"/>
    <p:sldId id="308" r:id="rId38"/>
    <p:sldId id="324" r:id="rId39"/>
    <p:sldId id="323" r:id="rId40"/>
    <p:sldId id="322" r:id="rId41"/>
    <p:sldId id="325" r:id="rId42"/>
    <p:sldId id="329" r:id="rId43"/>
    <p:sldId id="336" r:id="rId44"/>
    <p:sldId id="32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man Sadigova" initials="LS" lastIdx="7" clrIdx="0">
    <p:extLst>
      <p:ext uri="{19B8F6BF-5375-455C-9EA6-DF929625EA0E}">
        <p15:presenceInfo xmlns:p15="http://schemas.microsoft.com/office/powerpoint/2012/main" userId="3d37513fd2edab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CA8322A-55DD-4895-A747-9FB0613A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89" y="171389"/>
            <a:ext cx="8757139" cy="2565401"/>
          </a:xfrm>
        </p:spPr>
        <p:txBody>
          <a:bodyPr>
            <a:normAutofit/>
          </a:bodyPr>
          <a:lstStyle/>
          <a:p>
            <a:r>
              <a:rPr lang="az-Latn-A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antitrombositar  dərmanların                  seçimi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01DF4C-E7E7-4670-B8EF-CD9B83FD9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3743058"/>
            <a:ext cx="9399824" cy="2251342"/>
          </a:xfrm>
        </p:spPr>
        <p:txBody>
          <a:bodyPr/>
          <a:lstStyle/>
          <a:p>
            <a:r>
              <a:rPr lang="az-Latn-AZ" sz="2400" dirty="0"/>
              <a:t>                                      </a:t>
            </a:r>
            <a:r>
              <a:rPr lang="az-Latn-A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Dr.Sadıqov Tofiq </a:t>
            </a:r>
          </a:p>
          <a:p>
            <a:r>
              <a:rPr lang="az-Latn-A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Kliniki Tibbi Mərkəz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D49948-C4BB-413B-B525-3D1E34EA4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437" y="454348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2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10126766" cy="878081"/>
          </a:xfrm>
        </p:spPr>
        <p:txBody>
          <a:bodyPr/>
          <a:lstStyle/>
          <a:p>
            <a:r>
              <a:rPr lang="az-Latn-AZ" dirty="0"/>
              <a:t>                  AKTUALLIQ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49" y="1760434"/>
            <a:ext cx="11562459" cy="4982197"/>
          </a:xfrm>
        </p:spPr>
        <p:txBody>
          <a:bodyPr/>
          <a:lstStyle/>
          <a:p>
            <a:r>
              <a:rPr lang="az-Latn-AZ" dirty="0"/>
              <a:t>,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70BDC42C-399D-4DDF-A28B-67CA423804EF}"/>
              </a:ext>
            </a:extLst>
          </p:cNvPr>
          <p:cNvSpPr/>
          <p:nvPr/>
        </p:nvSpPr>
        <p:spPr>
          <a:xfrm>
            <a:off x="2367415" y="2315775"/>
            <a:ext cx="1388508" cy="133718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" name="Стрелка: вверх 2">
            <a:extLst>
              <a:ext uri="{FF2B5EF4-FFF2-40B4-BE49-F238E27FC236}">
                <a16:creationId xmlns:a16="http://schemas.microsoft.com/office/drawing/2014/main" id="{FC6461B1-B85C-4AAB-A908-C56D7D2A4FDF}"/>
              </a:ext>
            </a:extLst>
          </p:cNvPr>
          <p:cNvSpPr/>
          <p:nvPr/>
        </p:nvSpPr>
        <p:spPr>
          <a:xfrm flipH="1">
            <a:off x="8265487" y="4638369"/>
            <a:ext cx="1370126" cy="15338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A0302B6-828A-4870-A0AF-9761C7A62D7A}"/>
              </a:ext>
            </a:extLst>
          </p:cNvPr>
          <p:cNvCxnSpPr>
            <a:cxnSpLocks/>
          </p:cNvCxnSpPr>
          <p:nvPr/>
        </p:nvCxnSpPr>
        <p:spPr>
          <a:xfrm flipH="1">
            <a:off x="1008405" y="3532736"/>
            <a:ext cx="9698924" cy="165181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Овал 20">
            <a:extLst>
              <a:ext uri="{FF2B5EF4-FFF2-40B4-BE49-F238E27FC236}">
                <a16:creationId xmlns:a16="http://schemas.microsoft.com/office/drawing/2014/main" id="{26AF3631-D614-420D-87B0-AB3FFD53DE0E}"/>
              </a:ext>
            </a:extLst>
          </p:cNvPr>
          <p:cNvSpPr/>
          <p:nvPr/>
        </p:nvSpPr>
        <p:spPr>
          <a:xfrm>
            <a:off x="1008404" y="5009041"/>
            <a:ext cx="3888061" cy="165181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FAYDA: </a:t>
            </a:r>
          </a:p>
          <a:p>
            <a:pPr algn="ctr"/>
            <a:r>
              <a:rPr lang="az-Latn-AZ" dirty="0"/>
              <a:t>İŞEMİK HADİSƏLƏRİN AZALMASI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EE70795C-0690-4A31-A85F-6DA9AB642778}"/>
              </a:ext>
            </a:extLst>
          </p:cNvPr>
          <p:cNvSpPr/>
          <p:nvPr/>
        </p:nvSpPr>
        <p:spPr>
          <a:xfrm>
            <a:off x="6754761" y="2218387"/>
            <a:ext cx="3677900" cy="15338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RİSK: HEMORRAGİK AĞIRLAŞMALARIN ARTMASI</a:t>
            </a:r>
          </a:p>
        </p:txBody>
      </p:sp>
    </p:spTree>
    <p:extLst>
      <p:ext uri="{BB962C8B-B14F-4D97-AF65-F5344CB8AC3E}">
        <p14:creationId xmlns:p14="http://schemas.microsoft.com/office/powerpoint/2010/main" val="62625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09BE81-C55F-4459-95A2-1BA854E2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17" y="288895"/>
            <a:ext cx="8534401" cy="1172436"/>
          </a:xfrm>
        </p:spPr>
        <p:txBody>
          <a:bodyPr/>
          <a:lstStyle/>
          <a:p>
            <a:r>
              <a:rPr lang="az-Latn-AZ" dirty="0"/>
              <a:t>    Atacağımız addımlar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179D6E-0B84-483C-82E6-C287AFA1C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382" y="1650048"/>
            <a:ext cx="10024216" cy="5101129"/>
          </a:xfrm>
        </p:spPr>
        <p:txBody>
          <a:bodyPr/>
          <a:lstStyle/>
          <a:p>
            <a:r>
              <a:rPr lang="az-Latn-AZ" dirty="0"/>
              <a:t>             </a:t>
            </a:r>
          </a:p>
          <a:p>
            <a:r>
              <a:rPr lang="az-Latn-AZ" dirty="0"/>
              <a:t>                        1.İŞEMİK RİSKİ NECƏ HESABLAYAQ</a:t>
            </a:r>
            <a:r>
              <a:rPr lang="en-US" dirty="0"/>
              <a:t>?</a:t>
            </a:r>
            <a:endParaRPr lang="az-Latn-AZ" dirty="0"/>
          </a:p>
          <a:p>
            <a:r>
              <a:rPr lang="az-Latn-AZ" dirty="0"/>
              <a:t>                        2.QANAMA RİSKİNİ NECƏ HESABLAYAQ?</a:t>
            </a:r>
          </a:p>
          <a:p>
            <a:r>
              <a:rPr lang="az-Latn-AZ" dirty="0"/>
              <a:t>           </a:t>
            </a:r>
          </a:p>
          <a:p>
            <a:r>
              <a:rPr lang="az-Latn-AZ" dirty="0"/>
              <a:t>                       DAPT QANAMA RİSKİNİ  </a:t>
            </a:r>
            <a:r>
              <a:rPr lang="az-Latn-A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7% </a:t>
            </a:r>
            <a:r>
              <a:rPr lang="az-Latn-AZ" dirty="0"/>
              <a:t>ARTIRIR!!!</a:t>
            </a:r>
          </a:p>
          <a:p>
            <a:r>
              <a:rPr lang="az-Latn-AZ" dirty="0"/>
              <a:t>           KKS ZAMANI HEMORRAGİK AĞIRLAŞMALAR UMUMİ ÖLÜMÜ </a:t>
            </a:r>
            <a:r>
              <a:rPr lang="az-Latn-A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11% </a:t>
            </a:r>
            <a:r>
              <a:rPr lang="az-Latn-AZ" dirty="0"/>
              <a:t>ARTIRIR!!!</a:t>
            </a:r>
          </a:p>
          <a:p>
            <a:r>
              <a:rPr lang="az-Latn-AZ" dirty="0"/>
              <a:t>     </a:t>
            </a:r>
          </a:p>
          <a:p>
            <a:r>
              <a:rPr lang="az-Latn-AZ" dirty="0"/>
              <a:t>               QANAMA RİSKİNİ NECƏ MİNUMUMA SALMAQ OLAR?</a:t>
            </a:r>
          </a:p>
          <a:p>
            <a:endParaRPr lang="az-Latn-AZ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B8D86A-6A52-44E0-921E-6A559E81421F}"/>
              </a:ext>
            </a:extLst>
          </p:cNvPr>
          <p:cNvSpPr/>
          <p:nvPr/>
        </p:nvSpPr>
        <p:spPr>
          <a:xfrm>
            <a:off x="1077316" y="4990744"/>
            <a:ext cx="8656343" cy="167497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HƏR BİR PASİENT ÜÇÜN İNDUVUDAL QAYDADA </a:t>
            </a:r>
            <a:r>
              <a:rPr lang="az-Latn-A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İŞEMİK VƏ QANAMA </a:t>
            </a:r>
            <a:r>
              <a:rPr lang="az-Latn-AZ" dirty="0"/>
              <a:t>RİSKİNİ HESABLAYARAQ DAPT MÜDDƏTİNİ TƏYİN ETMƏK LAZIMDIR!!!</a:t>
            </a:r>
          </a:p>
        </p:txBody>
      </p:sp>
    </p:spTree>
    <p:extLst>
      <p:ext uri="{BB962C8B-B14F-4D97-AF65-F5344CB8AC3E}">
        <p14:creationId xmlns:p14="http://schemas.microsoft.com/office/powerpoint/2010/main" val="242646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9494377" cy="878081"/>
          </a:xfrm>
        </p:spPr>
        <p:txBody>
          <a:bodyPr/>
          <a:lstStyle/>
          <a:p>
            <a:r>
              <a:rPr lang="az-Latn-AZ" dirty="0"/>
              <a:t>Esc Rəhbər tövsiyyə: 2017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49" y="1760434"/>
            <a:ext cx="11562459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9AD9FD-CFE7-4B60-9440-AB46AB300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46" y="1714351"/>
            <a:ext cx="9810572" cy="498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5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E7D9CF9-878C-4C63-82B9-04AC32AA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81898"/>
            <a:ext cx="10058400" cy="1219612"/>
          </a:xfrm>
        </p:spPr>
        <p:txBody>
          <a:bodyPr/>
          <a:lstStyle/>
          <a:p>
            <a:r>
              <a:rPr lang="az-Latn-AZ" dirty="0"/>
              <a:t>Təkrar yüksək </a:t>
            </a:r>
            <a:r>
              <a:rPr lang="en-US" dirty="0"/>
              <a:t>İ</a:t>
            </a:r>
            <a:r>
              <a:rPr lang="az-Latn-AZ" dirty="0"/>
              <a:t>şemik riskin ümumi əlamətləri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917BC62-1879-49EF-A2DF-FC8EE76C3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277" y="1661651"/>
            <a:ext cx="10231335" cy="5014451"/>
          </a:xfrm>
        </p:spPr>
        <p:txBody>
          <a:bodyPr/>
          <a:lstStyle/>
          <a:p>
            <a:r>
              <a:rPr lang="az-Latn-AZ" dirty="0"/>
              <a:t>                  </a:t>
            </a:r>
            <a:r>
              <a:rPr lang="az-Latn-AZ" sz="3600" dirty="0"/>
              <a:t>      -65 yaş üstü</a:t>
            </a:r>
          </a:p>
          <a:p>
            <a:r>
              <a:rPr lang="az-Latn-AZ" sz="3600" dirty="0"/>
              <a:t>                -II tip şəkərli diabet</a:t>
            </a:r>
          </a:p>
          <a:p>
            <a:r>
              <a:rPr lang="az-Latn-AZ" sz="3600" dirty="0"/>
              <a:t>                -II dəfə spontan miokard infarktı</a:t>
            </a:r>
          </a:p>
          <a:p>
            <a:r>
              <a:rPr lang="az-Latn-AZ" sz="3600" dirty="0"/>
              <a:t>                -XBÇ  (kreatinin klirensi &lt;60ml/dəq.)</a:t>
            </a:r>
          </a:p>
        </p:txBody>
      </p:sp>
    </p:spTree>
    <p:extLst>
      <p:ext uri="{BB962C8B-B14F-4D97-AF65-F5344CB8AC3E}">
        <p14:creationId xmlns:p14="http://schemas.microsoft.com/office/powerpoint/2010/main" val="93486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213645"/>
            <a:ext cx="10126766" cy="1350235"/>
          </a:xfrm>
        </p:spPr>
        <p:txBody>
          <a:bodyPr>
            <a:normAutofit fontScale="90000"/>
          </a:bodyPr>
          <a:lstStyle/>
          <a:p>
            <a:r>
              <a:rPr lang="az-Latn-AZ" dirty="0"/>
              <a:t>Təkrar işemik riskin angioqrafik əlamətləri 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49" y="1760434"/>
            <a:ext cx="11562459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0C81D3-C752-4402-B071-C3BACAFBFF7D}"/>
              </a:ext>
            </a:extLst>
          </p:cNvPr>
          <p:cNvSpPr txBox="1"/>
          <p:nvPr/>
        </p:nvSpPr>
        <p:spPr>
          <a:xfrm>
            <a:off x="321892" y="2276973"/>
            <a:ext cx="1014670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dirty="0"/>
              <a:t>-ADEKVAT DAPT ALAN PASİENTLƏRDƏ STENT TROMBOZ</a:t>
            </a:r>
          </a:p>
          <a:p>
            <a:endParaRPr lang="az-Latn-AZ" dirty="0"/>
          </a:p>
          <a:p>
            <a:r>
              <a:rPr lang="az-Latn-AZ" dirty="0"/>
              <a:t>-DİGƏR KORONAR ARTERİYALARA TƏKRAR STENTLƏMƏ</a:t>
            </a:r>
          </a:p>
          <a:p>
            <a:endParaRPr lang="az-Latn-AZ" dirty="0"/>
          </a:p>
          <a:p>
            <a:r>
              <a:rPr lang="az-Latn-AZ" dirty="0"/>
              <a:t>-DİFFUZ ÇOX DAMAR ZƏDƏLƏNMƏSİ,(XÜSUSİLƏ ŞƏKƏRLİ DİABET XƏSTƏLƏRİNDƏ)</a:t>
            </a:r>
          </a:p>
          <a:p>
            <a:endParaRPr lang="az-Latn-AZ" dirty="0"/>
          </a:p>
          <a:p>
            <a:r>
              <a:rPr lang="az-Latn-AZ" dirty="0"/>
              <a:t>-3 VƏ DAHA COX STENT İMPLANTASİYASI</a:t>
            </a:r>
          </a:p>
          <a:p>
            <a:endParaRPr lang="az-Latn-AZ" dirty="0"/>
          </a:p>
          <a:p>
            <a:r>
              <a:rPr lang="az-Latn-AZ" dirty="0"/>
              <a:t>-İKİ STENT İSTİFADƏ ETMƏKLƏ BİFURKASİON STENTLƏMƏ</a:t>
            </a:r>
          </a:p>
          <a:p>
            <a:endParaRPr lang="az-Latn-AZ" dirty="0"/>
          </a:p>
          <a:p>
            <a:r>
              <a:rPr lang="az-Latn-AZ" dirty="0"/>
              <a:t>-STENTLƏRİN ÜMUMİ UZUNLUĞU 60mm-dən COX</a:t>
            </a:r>
          </a:p>
          <a:p>
            <a:endParaRPr lang="az-Latn-AZ" dirty="0"/>
          </a:p>
          <a:p>
            <a:r>
              <a:rPr lang="az-Latn-AZ" dirty="0"/>
              <a:t>-XRONİK TOTAL OKKLUZİYA SƏBƏBİYLƏ STENTLƏMƏ</a:t>
            </a:r>
          </a:p>
        </p:txBody>
      </p:sp>
    </p:spTree>
    <p:extLst>
      <p:ext uri="{BB962C8B-B14F-4D97-AF65-F5344CB8AC3E}">
        <p14:creationId xmlns:p14="http://schemas.microsoft.com/office/powerpoint/2010/main" val="3227288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E7D9CF9-878C-4C63-82B9-04AC32AA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98" y="106822"/>
            <a:ext cx="9725114" cy="1219612"/>
          </a:xfrm>
        </p:spPr>
        <p:txBody>
          <a:bodyPr/>
          <a:lstStyle/>
          <a:p>
            <a:r>
              <a:rPr lang="az-Latn-AZ" dirty="0"/>
              <a:t>       DAPT MÜDDƏTİ ÜÇÜN   Risk şkalası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917BC62-1879-49EF-A2DF-FC8EE76C3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277" y="1661651"/>
            <a:ext cx="10231335" cy="5014451"/>
          </a:xfrm>
        </p:spPr>
        <p:txBody>
          <a:bodyPr/>
          <a:lstStyle/>
          <a:p>
            <a:r>
              <a:rPr lang="ru-RU" dirty="0"/>
              <a:t>,</a:t>
            </a:r>
            <a:endParaRPr lang="az-Latn-A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60AC18-2FFE-4ABC-A86E-D7526671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401510"/>
            <a:ext cx="10134763" cy="53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41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E7D9CF9-878C-4C63-82B9-04AC32AA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69" y="181898"/>
            <a:ext cx="8152688" cy="1287979"/>
          </a:xfrm>
        </p:spPr>
        <p:txBody>
          <a:bodyPr/>
          <a:lstStyle/>
          <a:p>
            <a:r>
              <a:rPr lang="az-Latn-AZ" dirty="0"/>
              <a:t>        Dapt şkalası (12 AYDAN ÇOX)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917BC62-1879-49EF-A2DF-FC8EE76C3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277" y="1661651"/>
            <a:ext cx="10231335" cy="5014451"/>
          </a:xfrm>
        </p:spPr>
        <p:txBody>
          <a:bodyPr/>
          <a:lstStyle/>
          <a:p>
            <a:r>
              <a:rPr lang="ru-RU" dirty="0"/>
              <a:t>,</a:t>
            </a:r>
            <a:endParaRPr lang="az-Latn-A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70D87F-3B7E-45AB-A619-4052FD264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77" y="1222050"/>
            <a:ext cx="9493259" cy="49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28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E7D9CF9-878C-4C63-82B9-04AC32AA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184" y="504202"/>
            <a:ext cx="6332435" cy="2367184"/>
          </a:xfrm>
        </p:spPr>
        <p:txBody>
          <a:bodyPr/>
          <a:lstStyle/>
          <a:p>
            <a:r>
              <a:rPr lang="en-US" dirty="0"/>
              <a:t>       </a:t>
            </a:r>
            <a:r>
              <a:rPr lang="en-US" i="1" dirty="0"/>
              <a:t>  Online </a:t>
            </a:r>
            <a:r>
              <a:rPr lang="en-US" i="1" dirty="0" err="1"/>
              <a:t>hesa</a:t>
            </a:r>
            <a:r>
              <a:rPr lang="az-Latn-AZ" i="1" dirty="0"/>
              <a:t>B</a:t>
            </a:r>
            <a:r>
              <a:rPr lang="en-US" i="1" dirty="0"/>
              <a:t>lama</a:t>
            </a:r>
            <a:endParaRPr lang="az-Latn-AZ" i="1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917BC62-1879-49EF-A2DF-FC8EE76C3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277" y="1661651"/>
            <a:ext cx="10231335" cy="5014451"/>
          </a:xfrm>
        </p:spPr>
        <p:txBody>
          <a:bodyPr/>
          <a:lstStyle/>
          <a:p>
            <a:r>
              <a:rPr lang="en-US" sz="4000" dirty="0"/>
              <a:t>           -www.precisedaptscore.com</a:t>
            </a:r>
          </a:p>
          <a:p>
            <a:r>
              <a:rPr lang="en-US" sz="4000" dirty="0"/>
              <a:t>            -www.daptstudy.org</a:t>
            </a:r>
          </a:p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2569904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FAC21-6E62-4496-B9BD-36540996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425011"/>
          </a:xfrm>
          <a:solidFill>
            <a:schemeClr val="bg2"/>
          </a:solidFill>
        </p:spPr>
        <p:txBody>
          <a:bodyPr/>
          <a:lstStyle/>
          <a:p>
            <a:r>
              <a:rPr lang="az-Latn-AZ" dirty="0"/>
              <a:t> RİSK ŞKALASI ÜÇÜN ESC TÖVSİYYƏSİ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9BAC07-CE99-458B-8591-A533C8AF4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485" y="2555192"/>
            <a:ext cx="9673128" cy="3845607"/>
          </a:xfrm>
        </p:spPr>
        <p:txBody>
          <a:bodyPr/>
          <a:lstStyle/>
          <a:p>
            <a:r>
              <a:rPr lang="az-Latn-AZ" dirty="0"/>
              <a:t>,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5403AB-E242-4F52-9621-21862479F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26" y="3194304"/>
            <a:ext cx="8802168" cy="25228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D44F1F-8B4A-4D10-81C5-6620153FD79C}"/>
              </a:ext>
            </a:extLst>
          </p:cNvPr>
          <p:cNvSpPr/>
          <p:nvPr/>
        </p:nvSpPr>
        <p:spPr>
          <a:xfrm>
            <a:off x="1069485" y="3990886"/>
            <a:ext cx="5809879" cy="15638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Müxtəlif DAPT müddəti üçün risk şkalalarından istifadə etməklə fayda və riskləri hesablamaqla nəzərə alınmalıdır. </a:t>
            </a:r>
          </a:p>
        </p:txBody>
      </p:sp>
    </p:spTree>
    <p:extLst>
      <p:ext uri="{BB962C8B-B14F-4D97-AF65-F5344CB8AC3E}">
        <p14:creationId xmlns:p14="http://schemas.microsoft.com/office/powerpoint/2010/main" val="109961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9502924" cy="878081"/>
          </a:xfrm>
        </p:spPr>
        <p:txBody>
          <a:bodyPr/>
          <a:lstStyle/>
          <a:p>
            <a:r>
              <a:rPr lang="az-Latn-AZ" dirty="0"/>
              <a:t>              Dapt seçimi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8582" y="1760434"/>
            <a:ext cx="9502925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A1118A-0FB6-49B1-9EE1-6BC666CF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83" y="1714351"/>
            <a:ext cx="9502924" cy="502828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159E52-B5FB-4CD1-B843-780C810163E4}"/>
              </a:ext>
            </a:extLst>
          </p:cNvPr>
          <p:cNvSpPr/>
          <p:nvPr/>
        </p:nvSpPr>
        <p:spPr>
          <a:xfrm>
            <a:off x="1674976" y="3042303"/>
            <a:ext cx="6204245" cy="9058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STEMİ pasientlərində PTKA olunacaqsa və koronar arteriyaları əvvəlcədən məlumdursa ,P2Y12 inhibitorlarla qabaqcadan verilməsi töviyyə olunur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32D8B5-45C0-497C-9F0A-65352C5D1EC8}"/>
              </a:ext>
            </a:extLst>
          </p:cNvPr>
          <p:cNvSpPr/>
          <p:nvPr/>
        </p:nvSpPr>
        <p:spPr>
          <a:xfrm>
            <a:off x="1674976" y="3948158"/>
            <a:ext cx="6204245" cy="108531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NSTEMİ pasientlərində diaqnoz təsdiqlənən kimi həmən tikaqrelor(180mq yükləmə,90mq x 2 dəfə gündəlik dozada),klopidoqrel (600mq yükləmə,75mq gündəlik dozada) nəzərdə tutulmalıdır.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7D8765-664D-4E3D-9378-3D535E9921AB}"/>
              </a:ext>
            </a:extLst>
          </p:cNvPr>
          <p:cNvSpPr/>
          <p:nvPr/>
        </p:nvSpPr>
        <p:spPr>
          <a:xfrm>
            <a:off x="1674976" y="5033474"/>
            <a:ext cx="6204245" cy="5212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XKS pasientlərində klopidoqrellə öncədən müalicə PTKA ehtimalı yüksəkdirsə nəzərə alınmalıdır.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033398-6CBF-4FAF-8876-ED906427C8A5}"/>
              </a:ext>
            </a:extLst>
          </p:cNvPr>
          <p:cNvSpPr/>
          <p:nvPr/>
        </p:nvSpPr>
        <p:spPr>
          <a:xfrm>
            <a:off x="12511043" y="486255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6679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DFE2A5B-D746-496B-A636-DA6ECF06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266" y="230736"/>
            <a:ext cx="7563028" cy="1204957"/>
          </a:xfrm>
        </p:spPr>
        <p:txBody>
          <a:bodyPr/>
          <a:lstStyle/>
          <a:p>
            <a:r>
              <a:rPr lang="az-Latn-AZ" dirty="0"/>
              <a:t>Antitrombotik dərmanlar.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638FCB-FE9C-475F-B85C-1907D4A38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2008262"/>
            <a:ext cx="10681694" cy="4619002"/>
          </a:xfrm>
        </p:spPr>
        <p:txBody>
          <a:bodyPr/>
          <a:lstStyle/>
          <a:p>
            <a:r>
              <a:rPr lang="az-Latn-AZ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0D8090-9CCB-4402-B1B3-3782BC70A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41" y="1777527"/>
            <a:ext cx="11049712" cy="48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01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9634458" cy="878081"/>
          </a:xfrm>
        </p:spPr>
        <p:txBody>
          <a:bodyPr/>
          <a:lstStyle/>
          <a:p>
            <a:r>
              <a:rPr lang="az-Latn-AZ" dirty="0"/>
              <a:t>             Dapt seçimi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404" y="1760434"/>
            <a:ext cx="9562744" cy="4908641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183482-1F4F-4333-B146-42402568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4" y="1714352"/>
            <a:ext cx="9562744" cy="490864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BCDC8D-E3A8-4D90-993C-0127CE7007FF}"/>
              </a:ext>
            </a:extLst>
          </p:cNvPr>
          <p:cNvSpPr/>
          <p:nvPr/>
        </p:nvSpPr>
        <p:spPr>
          <a:xfrm>
            <a:off x="1751888" y="2999574"/>
            <a:ext cx="6221337" cy="11194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PTKA olunacaq Sabit KAX pasientlərində Klopidoqrel(600mq yükləmə,75mq gündəlik dozda)aspirinə əlavə olunması tövsiyyə olunur.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90413B-7FBC-426A-B944-5047EA0A00A6}"/>
              </a:ext>
            </a:extLst>
          </p:cNvPr>
          <p:cNvSpPr/>
          <p:nvPr/>
        </p:nvSpPr>
        <p:spPr>
          <a:xfrm>
            <a:off x="1751887" y="4119073"/>
            <a:ext cx="6221337" cy="734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Trombolizis olunan pasientlərdə,aspirinə əlavə olunaraq klopidoqrel (300mq yükləmə,75mq gündəlik doza)tövsiyyə olunur.</a:t>
            </a:r>
          </a:p>
        </p:txBody>
      </p:sp>
    </p:spTree>
    <p:extLst>
      <p:ext uri="{BB962C8B-B14F-4D97-AF65-F5344CB8AC3E}">
        <p14:creationId xmlns:p14="http://schemas.microsoft.com/office/powerpoint/2010/main" val="115396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9144000" cy="878081"/>
          </a:xfrm>
        </p:spPr>
        <p:txBody>
          <a:bodyPr/>
          <a:lstStyle/>
          <a:p>
            <a:r>
              <a:rPr lang="az-Latn-AZ" dirty="0"/>
              <a:t>           Dapt seçimi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2407" y="1760434"/>
            <a:ext cx="9049997" cy="4703541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D4653E-266A-4C75-8D2B-93A10A636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07" y="1714351"/>
            <a:ext cx="9049997" cy="470354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8CD8CA-E112-43E8-8D84-DB7431A066C6}"/>
              </a:ext>
            </a:extLst>
          </p:cNvPr>
          <p:cNvSpPr/>
          <p:nvPr/>
        </p:nvSpPr>
        <p:spPr>
          <a:xfrm>
            <a:off x="1794617" y="3059395"/>
            <a:ext cx="5913690" cy="103404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PTKA olunacaq sabit KAX pasientlərində aspirinə əlavə tikaqrelor və ya prasuqrel  işemik(yüksək SYNTAX balı,əvvəlki stent trombozu,stent yeri və sayı) və qanaxma risklərini hesablayaraq nəzərə alınmalıdır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849A84-44A9-40B6-8993-EC2266749A7F}"/>
              </a:ext>
            </a:extLst>
          </p:cNvPr>
          <p:cNvSpPr/>
          <p:nvPr/>
        </p:nvSpPr>
        <p:spPr>
          <a:xfrm>
            <a:off x="1794617" y="4139521"/>
            <a:ext cx="5913690" cy="492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NSTEMİ pasientlərdə əvvəlcədən koronar arteriyalar məlum deyilsə prasuqrel tövsiyyə olunmur.</a:t>
            </a:r>
          </a:p>
        </p:txBody>
      </p:sp>
    </p:spTree>
    <p:extLst>
      <p:ext uri="{BB962C8B-B14F-4D97-AF65-F5344CB8AC3E}">
        <p14:creationId xmlns:p14="http://schemas.microsoft.com/office/powerpoint/2010/main" val="4277604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9212366" cy="878081"/>
          </a:xfrm>
        </p:spPr>
        <p:txBody>
          <a:bodyPr/>
          <a:lstStyle/>
          <a:p>
            <a:r>
              <a:rPr lang="az-Latn-A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KKS</a:t>
            </a:r>
            <a:r>
              <a:rPr lang="az-Latn-AZ" dirty="0"/>
              <a:t> –ANTİAQREQANT SEÇİMİ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49" y="1760434"/>
            <a:ext cx="11562459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C28EB0-CB80-4A0B-AF02-0991F82C2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71" y="1714351"/>
            <a:ext cx="9212366" cy="498219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C696D4-3EE4-4812-8498-1D4CD024DDC0}"/>
              </a:ext>
            </a:extLst>
          </p:cNvPr>
          <p:cNvSpPr/>
          <p:nvPr/>
        </p:nvSpPr>
        <p:spPr>
          <a:xfrm>
            <a:off x="1777525" y="3033757"/>
            <a:ext cx="5990601" cy="11365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KKS pasientlərdə əks göstəriş olmadıqda, ilkin müalicə strategiyasından asılı olmayaraq, tikaqrelor(180mq yükləmə,90mq 2 dəfə gündəlik dozada)aspirinə əlavə tövsiyyə olunur.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272230-BDD7-4558-978E-0A4335692945}"/>
              </a:ext>
            </a:extLst>
          </p:cNvPr>
          <p:cNvSpPr/>
          <p:nvPr/>
        </p:nvSpPr>
        <p:spPr>
          <a:xfrm>
            <a:off x="1777524" y="4216431"/>
            <a:ext cx="5990601" cy="15348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PTKA olunacaq KKS pasientlərdə yüksək qanaxma riski yoxdursa ,aspirinə əlavə prasuqrel (60mq yükləmə,10mq gündəlik dozada) tövsiyyə olunur. </a:t>
            </a:r>
          </a:p>
        </p:txBody>
      </p:sp>
    </p:spTree>
    <p:extLst>
      <p:ext uri="{BB962C8B-B14F-4D97-AF65-F5344CB8AC3E}">
        <p14:creationId xmlns:p14="http://schemas.microsoft.com/office/powerpoint/2010/main" val="291376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10126766" cy="878081"/>
          </a:xfrm>
        </p:spPr>
        <p:txBody>
          <a:bodyPr>
            <a:normAutofit/>
          </a:bodyPr>
          <a:lstStyle/>
          <a:p>
            <a:r>
              <a:rPr lang="az-Latn-AZ" dirty="0"/>
              <a:t>Sabit kax:Dapt arasında keçid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49" y="1760434"/>
            <a:ext cx="11562459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AFA98C-7AE5-4BB1-A0A4-AEBF08E4E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72" y="1845892"/>
            <a:ext cx="10041308" cy="509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06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10126766" cy="878081"/>
          </a:xfrm>
        </p:spPr>
        <p:txBody>
          <a:bodyPr/>
          <a:lstStyle/>
          <a:p>
            <a:r>
              <a:rPr lang="az-Latn-AZ" dirty="0"/>
              <a:t>      kks:Dapt arasında keçid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045" y="1563880"/>
            <a:ext cx="8896172" cy="5178751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C062BD-B906-4295-AAB7-31EB431FC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45" y="1563880"/>
            <a:ext cx="8896172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94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E7D9CF9-878C-4C63-82B9-04AC32AA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9" y="339365"/>
            <a:ext cx="10059870" cy="1105977"/>
          </a:xfrm>
        </p:spPr>
        <p:txBody>
          <a:bodyPr>
            <a:normAutofit/>
          </a:bodyPr>
          <a:lstStyle/>
          <a:p>
            <a:r>
              <a:rPr lang="az-Latn-AZ" dirty="0"/>
              <a:t>            Esc rəhbər tövsiyyələri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917BC62-1879-49EF-A2DF-FC8EE76C3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278" y="1661651"/>
            <a:ext cx="10059870" cy="5014451"/>
          </a:xfrm>
        </p:spPr>
        <p:txBody>
          <a:bodyPr/>
          <a:lstStyle/>
          <a:p>
            <a:r>
              <a:rPr lang="az-Latn-AZ" dirty="0"/>
              <a:t>,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EE21BF5-E740-485E-8852-7F5B3B34D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4" y="1661651"/>
            <a:ext cx="10040204" cy="50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18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9468740" cy="878081"/>
          </a:xfrm>
        </p:spPr>
        <p:txBody>
          <a:bodyPr>
            <a:normAutofit/>
          </a:bodyPr>
          <a:lstStyle/>
          <a:p>
            <a:r>
              <a:rPr lang="az-Latn-AZ" dirty="0"/>
              <a:t>     </a:t>
            </a:r>
            <a:r>
              <a:rPr lang="az-Latn-A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Kks</a:t>
            </a:r>
            <a:r>
              <a:rPr lang="az-Latn-AZ" dirty="0"/>
              <a:t>-</a:t>
            </a:r>
            <a:r>
              <a:rPr lang="az-Latn-AZ" sz="2800" dirty="0"/>
              <a:t>da </a:t>
            </a:r>
            <a:r>
              <a:rPr lang="az-Latn-AZ" sz="4400" dirty="0"/>
              <a:t>Ptka </a:t>
            </a:r>
            <a:r>
              <a:rPr lang="az-Latn-AZ" sz="3100" dirty="0"/>
              <a:t>olunacaqsa:</a:t>
            </a:r>
            <a:r>
              <a:rPr lang="az-Latn-AZ" dirty="0"/>
              <a:t> dapt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49" y="1760434"/>
            <a:ext cx="11562459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B5050D-FF76-4420-BD0B-4DD30E6D7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4" y="1714351"/>
            <a:ext cx="9468740" cy="502828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0703236-D9E1-433B-9E22-E1A179DE9902}"/>
              </a:ext>
            </a:extLst>
          </p:cNvPr>
          <p:cNvSpPr/>
          <p:nvPr/>
        </p:nvSpPr>
        <p:spPr>
          <a:xfrm>
            <a:off x="1714856" y="3290131"/>
            <a:ext cx="6181458" cy="8460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KKS pasientlərdə PTKA olunacaqsa ,əks göstəriş olmadıqda DAPT müddəti 12ay tövsiyyə olunur.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4D2D9B-E740-4B49-969E-1AD3123242A6}"/>
              </a:ext>
            </a:extLst>
          </p:cNvPr>
          <p:cNvSpPr/>
          <p:nvPr/>
        </p:nvSpPr>
        <p:spPr>
          <a:xfrm>
            <a:off x="1714856" y="4136165"/>
            <a:ext cx="6181457" cy="683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KKS pasientlər PTKA olunursa və qanaxma riski yüksəkdirsə, 6ay sonra P2Y12 dayandırılması nəzərə alınmalıdır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4EEAFE-C9AA-4922-8704-2B64F10CA8C1}"/>
              </a:ext>
            </a:extLst>
          </p:cNvPr>
          <p:cNvSpPr/>
          <p:nvPr/>
        </p:nvSpPr>
        <p:spPr>
          <a:xfrm>
            <a:off x="1714855" y="4819829"/>
            <a:ext cx="6181457" cy="4785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KKS pasientlərdə,sorula bilinən stentlər istifadə olunursa DAPT 12ay nəzərdə tutulmalıdır</a:t>
            </a:r>
          </a:p>
        </p:txBody>
      </p:sp>
    </p:spTree>
    <p:extLst>
      <p:ext uri="{BB962C8B-B14F-4D97-AF65-F5344CB8AC3E}">
        <p14:creationId xmlns:p14="http://schemas.microsoft.com/office/powerpoint/2010/main" val="3172074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10126766" cy="878081"/>
          </a:xfrm>
        </p:spPr>
        <p:txBody>
          <a:bodyPr>
            <a:normAutofit/>
          </a:bodyPr>
          <a:lstStyle/>
          <a:p>
            <a:r>
              <a:rPr lang="az-Latn-AZ" dirty="0"/>
              <a:t>       </a:t>
            </a:r>
            <a:r>
              <a:rPr lang="az-Latn-A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Kks</a:t>
            </a:r>
            <a:r>
              <a:rPr lang="az-Latn-AZ" sz="3600" dirty="0"/>
              <a:t>-</a:t>
            </a:r>
            <a:r>
              <a:rPr lang="az-Latn-AZ" sz="2800" dirty="0"/>
              <a:t>da</a:t>
            </a:r>
            <a:r>
              <a:rPr lang="az-Latn-AZ" sz="3600" dirty="0"/>
              <a:t> </a:t>
            </a:r>
            <a:r>
              <a:rPr lang="az-Latn-A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ptka</a:t>
            </a:r>
            <a:r>
              <a:rPr lang="az-Latn-AZ" sz="3600" dirty="0"/>
              <a:t> olunacaqsa dapt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323" y="1760434"/>
            <a:ext cx="9015813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6BF002-0A26-47C8-99B2-D3E9F9A17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323" y="1833991"/>
            <a:ext cx="9015813" cy="490864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EB9A3E-3F8A-4191-9028-D297CD4016B4}"/>
              </a:ext>
            </a:extLst>
          </p:cNvPr>
          <p:cNvSpPr/>
          <p:nvPr/>
        </p:nvSpPr>
        <p:spPr>
          <a:xfrm>
            <a:off x="1974079" y="3546505"/>
            <a:ext cx="5870959" cy="67511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KKS pasientlərində,qanaxma ağırlaşması yoxdursa,DAPT tolerə olunursa,müddəti 12 aydan cox nəzərə tutulmalıdır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54A363-9B21-4FFC-8B1A-D9FF55501ACF}"/>
              </a:ext>
            </a:extLst>
          </p:cNvPr>
          <p:cNvSpPr/>
          <p:nvPr/>
        </p:nvSpPr>
        <p:spPr>
          <a:xfrm>
            <a:off x="1974079" y="4221622"/>
            <a:ext cx="5870959" cy="8973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Mİ pasientlərində,yüksək işemik risk DAPT-la tolerə olunursa,qanaxma olmadıqda,aspirinlə birgə tikaqrelor 60mq x2,klopidoqrel və prasuqreldən üstün tutulmalıdır</a:t>
            </a:r>
          </a:p>
        </p:txBody>
      </p:sp>
    </p:spTree>
    <p:extLst>
      <p:ext uri="{BB962C8B-B14F-4D97-AF65-F5344CB8AC3E}">
        <p14:creationId xmlns:p14="http://schemas.microsoft.com/office/powerpoint/2010/main" val="2090136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146701"/>
            <a:ext cx="9366190" cy="972798"/>
          </a:xfrm>
        </p:spPr>
        <p:txBody>
          <a:bodyPr>
            <a:normAutofit/>
          </a:bodyPr>
          <a:lstStyle/>
          <a:p>
            <a:r>
              <a:rPr lang="az-Latn-AZ" sz="3200" dirty="0"/>
              <a:t>       </a:t>
            </a:r>
            <a:r>
              <a:rPr lang="az-Latn-A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sabit</a:t>
            </a:r>
            <a:r>
              <a:rPr lang="az-Latn-AZ" sz="3200" dirty="0"/>
              <a:t> </a:t>
            </a:r>
            <a:r>
              <a:rPr lang="az-Latn-A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kax</a:t>
            </a:r>
            <a:r>
              <a:rPr lang="az-Latn-AZ" sz="3200" dirty="0"/>
              <a:t> ptka </a:t>
            </a:r>
            <a:r>
              <a:rPr lang="az-Latn-AZ" sz="2800" dirty="0"/>
              <a:t>olunacaqsa</a:t>
            </a:r>
            <a:r>
              <a:rPr lang="az-Latn-AZ" sz="3200" dirty="0"/>
              <a:t>: DAPT</a:t>
            </a:r>
            <a:r>
              <a:rPr lang="az-Latn-AZ" dirty="0"/>
              <a:t> 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07" y="1598984"/>
            <a:ext cx="11477001" cy="5143648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1A211B-A1D3-4707-A5FB-83F018210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5" y="1714351"/>
            <a:ext cx="9366189" cy="499694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FCDF46-9F55-4369-9843-A82E01B39E38}"/>
              </a:ext>
            </a:extLst>
          </p:cNvPr>
          <p:cNvSpPr/>
          <p:nvPr/>
        </p:nvSpPr>
        <p:spPr>
          <a:xfrm>
            <a:off x="1817407" y="3230310"/>
            <a:ext cx="6121636" cy="7862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Sabit KAX pasientləri PTKA  olunacaqsa,stent növündən asılı olmayaraq,aspirin və klopidoqreldən ibarət DAPT umumi 6 ay tövsiyyə olunur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0E67C8-9619-4B93-B33A-63E638202222}"/>
              </a:ext>
            </a:extLst>
          </p:cNvPr>
          <p:cNvSpPr/>
          <p:nvPr/>
        </p:nvSpPr>
        <p:spPr>
          <a:xfrm>
            <a:off x="1817406" y="4016523"/>
            <a:ext cx="6121637" cy="4187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DAPT müddətindən asılı olmayaraq DES tövsiyyə olunur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296137-60D9-49B0-825C-28EFFD6CA48D}"/>
              </a:ext>
            </a:extLst>
          </p:cNvPr>
          <p:cNvSpPr/>
          <p:nvPr/>
        </p:nvSpPr>
        <p:spPr>
          <a:xfrm>
            <a:off x="1817406" y="4496009"/>
            <a:ext cx="6121637" cy="5631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Sabit KAX pasientlərində, yüksək qanaxma riski varsa (PRECİSE-DAPT ≥25)DAPT müddəti 3ay nəzərə alınmalıdır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D28635-0BA8-4CD0-A65F-73B514E4955F}"/>
              </a:ext>
            </a:extLst>
          </p:cNvPr>
          <p:cNvSpPr/>
          <p:nvPr/>
        </p:nvSpPr>
        <p:spPr>
          <a:xfrm>
            <a:off x="1817406" y="5059111"/>
            <a:ext cx="6121637" cy="47337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Sabit KAX pasientlərində dərman örtüklü balon olunursa, DAPT müddəti 6 ay nəzərə alınmalıdır</a:t>
            </a:r>
          </a:p>
        </p:txBody>
      </p:sp>
    </p:spTree>
    <p:extLst>
      <p:ext uri="{BB962C8B-B14F-4D97-AF65-F5344CB8AC3E}">
        <p14:creationId xmlns:p14="http://schemas.microsoft.com/office/powerpoint/2010/main" val="4113475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115369"/>
            <a:ext cx="8691073" cy="1448511"/>
          </a:xfrm>
        </p:spPr>
        <p:txBody>
          <a:bodyPr>
            <a:normAutofit fontScale="90000"/>
          </a:bodyPr>
          <a:lstStyle/>
          <a:p>
            <a:r>
              <a:rPr lang="az-Latn-A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Kks:medikal</a:t>
            </a:r>
            <a:r>
              <a:rPr lang="az-Latn-AZ" dirty="0"/>
              <a:t> </a:t>
            </a:r>
            <a:r>
              <a:rPr lang="az-Latn-AZ" sz="3600" dirty="0"/>
              <a:t>müalicədə</a:t>
            </a:r>
            <a:r>
              <a:rPr lang="az-Latn-AZ" dirty="0"/>
              <a:t> dapt      alqoritmi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49" y="1760434"/>
            <a:ext cx="11562459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09DC75-20AD-4B4B-9763-0F159CFE6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5" y="1936542"/>
            <a:ext cx="9511468" cy="480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1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72418-9B1A-48DD-9CE8-F5EABD3E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18" y="169254"/>
            <a:ext cx="10930069" cy="967337"/>
          </a:xfrm>
        </p:spPr>
        <p:txBody>
          <a:bodyPr/>
          <a:lstStyle/>
          <a:p>
            <a:r>
              <a:rPr lang="az-Latn-AZ" dirty="0"/>
              <a:t>Antitrombositlərin farmakologiyası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F43DEC-0C33-403F-80AA-79ABCE049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3502" y="1623701"/>
            <a:ext cx="9998579" cy="5065045"/>
          </a:xfrm>
        </p:spPr>
        <p:txBody>
          <a:bodyPr/>
          <a:lstStyle/>
          <a:p>
            <a:r>
              <a:rPr lang="az-Latn-AZ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0B1073-96BF-4A3C-ABD4-4BBDA9402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23" y="1555334"/>
            <a:ext cx="11246265" cy="530266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119AF6-3A65-4253-B854-C1691AA35E6F}"/>
              </a:ext>
            </a:extLst>
          </p:cNvPr>
          <p:cNvSpPr/>
          <p:nvPr/>
        </p:nvSpPr>
        <p:spPr>
          <a:xfrm>
            <a:off x="9186729" y="2127903"/>
            <a:ext cx="2418458" cy="5554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ADF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070074-E4F1-4E21-8324-0B9140B4A606}"/>
              </a:ext>
            </a:extLst>
          </p:cNvPr>
          <p:cNvSpPr/>
          <p:nvPr/>
        </p:nvSpPr>
        <p:spPr>
          <a:xfrm>
            <a:off x="358923" y="4725824"/>
            <a:ext cx="2119357" cy="508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Çiklooksigeneza inhibitorları</a:t>
            </a:r>
          </a:p>
        </p:txBody>
      </p:sp>
    </p:spTree>
    <p:extLst>
      <p:ext uri="{BB962C8B-B14F-4D97-AF65-F5344CB8AC3E}">
        <p14:creationId xmlns:p14="http://schemas.microsoft.com/office/powerpoint/2010/main" val="1706631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10126766" cy="878081"/>
          </a:xfrm>
        </p:spPr>
        <p:txBody>
          <a:bodyPr/>
          <a:lstStyle/>
          <a:p>
            <a:r>
              <a:rPr lang="az-Latn-A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Kks:medikal</a:t>
            </a:r>
            <a:r>
              <a:rPr lang="az-Latn-AZ" dirty="0"/>
              <a:t> </a:t>
            </a:r>
            <a:r>
              <a:rPr lang="az-Latn-AZ" sz="3600" dirty="0"/>
              <a:t>müalicədə</a:t>
            </a:r>
            <a:r>
              <a:rPr lang="az-Latn-AZ" dirty="0"/>
              <a:t> dapt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872" y="1760434"/>
            <a:ext cx="9229459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5FC3AD-12CA-4A81-81C4-AC05DDA8F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873" y="1714351"/>
            <a:ext cx="9229458" cy="498219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309F67-ED3B-4123-88E1-105C622C5B8A}"/>
              </a:ext>
            </a:extLst>
          </p:cNvPr>
          <p:cNvSpPr/>
          <p:nvPr/>
        </p:nvSpPr>
        <p:spPr>
          <a:xfrm>
            <a:off x="2085174" y="3324314"/>
            <a:ext cx="5999148" cy="8802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KKS pasientlərdə medikal strategiyası seçiləcəksə və DAPT-la müalicə olunacaqsa (tikaqrelor və ya prasuqrel olsa da ) 12ay tövsiyyə olunur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F67035-6B72-481F-B080-264D9B4D702F}"/>
              </a:ext>
            </a:extLst>
          </p:cNvPr>
          <p:cNvSpPr/>
          <p:nvPr/>
        </p:nvSpPr>
        <p:spPr>
          <a:xfrm>
            <a:off x="2085174" y="4204531"/>
            <a:ext cx="5999147" cy="4700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Qanaxma riski olmadıqda,işemik risk faydalığına görə tikaqrelor klopidoqreldən üstün tutulmalıdır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7C98CB-A8CB-48DD-8D60-159C5FC48627}"/>
              </a:ext>
            </a:extLst>
          </p:cNvPr>
          <p:cNvSpPr/>
          <p:nvPr/>
        </p:nvSpPr>
        <p:spPr>
          <a:xfrm>
            <a:off x="2085175" y="4720633"/>
            <a:ext cx="5999146" cy="6119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KKS pasientlərdə, medikal strategiyası seçiləcəksə,yüksək qanaxma riski varsa,DAPT 1 ay nəzərdə tutulmalıdır </a:t>
            </a:r>
          </a:p>
        </p:txBody>
      </p:sp>
    </p:spTree>
    <p:extLst>
      <p:ext uri="{BB962C8B-B14F-4D97-AF65-F5344CB8AC3E}">
        <p14:creationId xmlns:p14="http://schemas.microsoft.com/office/powerpoint/2010/main" val="2123130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10126766" cy="878081"/>
          </a:xfrm>
        </p:spPr>
        <p:txBody>
          <a:bodyPr/>
          <a:lstStyle/>
          <a:p>
            <a:r>
              <a:rPr lang="az-Latn-A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Kks:medikal</a:t>
            </a:r>
            <a:r>
              <a:rPr lang="az-Latn-AZ" dirty="0"/>
              <a:t> </a:t>
            </a:r>
            <a:r>
              <a:rPr lang="az-Latn-AZ" sz="3600" dirty="0"/>
              <a:t>müalicədə</a:t>
            </a:r>
            <a:r>
              <a:rPr lang="az-Latn-AZ" dirty="0"/>
              <a:t> dapt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49" y="1760434"/>
            <a:ext cx="11562459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FCBCEE-1EA5-4885-96FC-824D434EF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48" y="1681845"/>
            <a:ext cx="9255095" cy="502828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F77216-72EE-49AA-ABB0-5AE1FD55A8E5}"/>
              </a:ext>
            </a:extLst>
          </p:cNvPr>
          <p:cNvSpPr/>
          <p:nvPr/>
        </p:nvSpPr>
        <p:spPr>
          <a:xfrm>
            <a:off x="1931349" y="3144852"/>
            <a:ext cx="5999148" cy="10511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Keçirilmiş Mİ və yüksək işemik riski olan pasientlərdə medikal müalicə alırsa,DAPT tolerə edilirsə,qanaxma ağrlaşması yoxdursa,tikaqrelor aspirinlə birgə DAPT 12-36 ay nəzərdə tutulmalıdır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13935A-0C8D-4DF1-BF05-7666712C15A0}"/>
              </a:ext>
            </a:extLst>
          </p:cNvPr>
          <p:cNvSpPr/>
          <p:nvPr/>
        </p:nvSpPr>
        <p:spPr>
          <a:xfrm>
            <a:off x="1931349" y="4195985"/>
            <a:ext cx="5999148" cy="947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Keçirilmiş Mi pasientlərində PTKA olunmayıbsa,qanaxma ağırlaşması yoxdursa ,tikaqrelor verə bilmiriksə,klopidoqrellə birgə aspirin 12aydan cox nəzərdə tutulmalıdır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DC3F2C-AF1D-472E-9570-093C8264D0F6}"/>
              </a:ext>
            </a:extLst>
          </p:cNvPr>
          <p:cNvSpPr/>
          <p:nvPr/>
        </p:nvSpPr>
        <p:spPr>
          <a:xfrm>
            <a:off x="1931350" y="5143648"/>
            <a:ext cx="5999148" cy="5051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KKS pasientlərdə, medikal müalicədə prasuqrel tövsiyyə olunmur </a:t>
            </a:r>
          </a:p>
        </p:txBody>
      </p:sp>
    </p:spTree>
    <p:extLst>
      <p:ext uri="{BB962C8B-B14F-4D97-AF65-F5344CB8AC3E}">
        <p14:creationId xmlns:p14="http://schemas.microsoft.com/office/powerpoint/2010/main" val="2864023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10126766" cy="878081"/>
          </a:xfrm>
        </p:spPr>
        <p:txBody>
          <a:bodyPr/>
          <a:lstStyle/>
          <a:p>
            <a:r>
              <a:rPr lang="az-Latn-A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Kks:  akş </a:t>
            </a:r>
            <a:r>
              <a:rPr lang="az-Latn-AZ" sz="3600" dirty="0"/>
              <a:t>olunacaqsa</a:t>
            </a:r>
            <a:r>
              <a:rPr lang="az-Latn-AZ" dirty="0"/>
              <a:t> dapt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5315" y="1760434"/>
            <a:ext cx="9246549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4BDD05-E0F1-41A4-B596-EC81EF925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15" y="1714351"/>
            <a:ext cx="9246549" cy="50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78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9521336" cy="878081"/>
          </a:xfrm>
        </p:spPr>
        <p:txBody>
          <a:bodyPr/>
          <a:lstStyle/>
          <a:p>
            <a:r>
              <a:rPr lang="az-Latn-AZ" dirty="0"/>
              <a:t>           DAPT      NOAK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49" y="1760434"/>
            <a:ext cx="11562459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4D852F-8B8E-4D61-9FBC-9020CA5AA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4" y="1714351"/>
            <a:ext cx="9622564" cy="4982197"/>
          </a:xfrm>
          <a:prstGeom prst="rect">
            <a:avLst/>
          </a:prstGeom>
        </p:spPr>
      </p:pic>
      <p:sp>
        <p:nvSpPr>
          <p:cNvPr id="3" name="Знак ''плюс'' 2">
            <a:extLst>
              <a:ext uri="{FF2B5EF4-FFF2-40B4-BE49-F238E27FC236}">
                <a16:creationId xmlns:a16="http://schemas.microsoft.com/office/drawing/2014/main" id="{381609BE-6970-4FAF-8F51-8EBB1C014FC9}"/>
              </a:ext>
            </a:extLst>
          </p:cNvPr>
          <p:cNvSpPr/>
          <p:nvPr/>
        </p:nvSpPr>
        <p:spPr>
          <a:xfrm flipV="1">
            <a:off x="4732255" y="953810"/>
            <a:ext cx="433634" cy="450783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F33A4C-C894-427A-88C4-D74E80C351AE}"/>
              </a:ext>
            </a:extLst>
          </p:cNvPr>
          <p:cNvSpPr/>
          <p:nvPr/>
        </p:nvSpPr>
        <p:spPr>
          <a:xfrm>
            <a:off x="1768979" y="3042303"/>
            <a:ext cx="6246975" cy="4700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OAK göstərişi olan pasientlərdə, PTKA öncəsi aspirin və klopideqrel tövsiyyə olunur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52CB80-D9DB-4BCE-B07D-26772269E866}"/>
              </a:ext>
            </a:extLst>
          </p:cNvPr>
          <p:cNvSpPr/>
          <p:nvPr/>
        </p:nvSpPr>
        <p:spPr>
          <a:xfrm>
            <a:off x="1768978" y="3512321"/>
            <a:ext cx="6246975" cy="5383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PTKA olunan pasientlərdə 3-lü terapiya,stent növündən asılı olmayaraq 1ay nəzərdə tutulmalıdır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7BB11C-7F87-41BF-B85F-C72721572DE2}"/>
              </a:ext>
            </a:extLst>
          </p:cNvPr>
          <p:cNvSpPr/>
          <p:nvPr/>
        </p:nvSpPr>
        <p:spPr>
          <a:xfrm>
            <a:off x="1768977" y="4050707"/>
            <a:ext cx="6246974" cy="8033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KKS,anotomik və prosedura bağlı</a:t>
            </a:r>
            <a:r>
              <a:rPr kumimoji="0" lang="az-Latn-AZ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yüksək işemik riskiolan pasientlərdə,</a:t>
            </a:r>
            <a:r>
              <a:rPr lang="az-Latn-AZ" dirty="0">
                <a:solidFill>
                  <a:schemeClr val="bg1"/>
                </a:solidFill>
              </a:rPr>
              <a:t> 3lü terapiya 1-6ay nəzərdə tutulma</a:t>
            </a:r>
            <a:r>
              <a:rPr lang="az-Latn-AZ" dirty="0"/>
              <a:t>lıdır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2D1888-8048-4B7E-B6AF-6CA8BC32D2E4}"/>
              </a:ext>
            </a:extLst>
          </p:cNvPr>
          <p:cNvSpPr/>
          <p:nvPr/>
        </p:nvSpPr>
        <p:spPr>
          <a:xfrm>
            <a:off x="1768975" y="4854011"/>
            <a:ext cx="6246974" cy="72639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Qanaxma riski,işemik riskdən yüksək olan pasientlərdə OAK və klopidoqrellə DAPT,1 aylıq üçlü terapiyaya alternativdir</a:t>
            </a:r>
          </a:p>
        </p:txBody>
      </p:sp>
    </p:spTree>
    <p:extLst>
      <p:ext uri="{BB962C8B-B14F-4D97-AF65-F5344CB8AC3E}">
        <p14:creationId xmlns:p14="http://schemas.microsoft.com/office/powerpoint/2010/main" val="3856615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9436495" cy="878081"/>
          </a:xfrm>
        </p:spPr>
        <p:txBody>
          <a:bodyPr/>
          <a:lstStyle/>
          <a:p>
            <a:r>
              <a:rPr lang="az-Latn-AZ" dirty="0"/>
              <a:t>             DAPT      NOAK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403" y="1760434"/>
            <a:ext cx="9357645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1C7790-AE27-411B-879F-EE98ECA7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3" y="1714351"/>
            <a:ext cx="9357645" cy="4982197"/>
          </a:xfrm>
          <a:prstGeom prst="rect">
            <a:avLst/>
          </a:prstGeom>
        </p:spPr>
      </p:pic>
      <p:sp>
        <p:nvSpPr>
          <p:cNvPr id="4" name="Знак ''плюс'' 3">
            <a:extLst>
              <a:ext uri="{FF2B5EF4-FFF2-40B4-BE49-F238E27FC236}">
                <a16:creationId xmlns:a16="http://schemas.microsoft.com/office/drawing/2014/main" id="{8D69B8ED-1456-417D-BB1D-F785A547261B}"/>
              </a:ext>
            </a:extLst>
          </p:cNvPr>
          <p:cNvSpPr/>
          <p:nvPr/>
        </p:nvSpPr>
        <p:spPr>
          <a:xfrm>
            <a:off x="5175315" y="904973"/>
            <a:ext cx="414780" cy="42420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57F51C-F7A2-47A6-8DF2-4B9F6AD416D1}"/>
              </a:ext>
            </a:extLst>
          </p:cNvPr>
          <p:cNvSpPr/>
          <p:nvPr/>
        </p:nvSpPr>
        <p:spPr>
          <a:xfrm>
            <a:off x="1712287" y="3050849"/>
            <a:ext cx="6110242" cy="3781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OAKvə antiaqreqant müalicəsi 12 nəzərdə tutulmalıdır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0867C0-B3D6-4D2C-BF46-F9884495A1C7}"/>
              </a:ext>
            </a:extLst>
          </p:cNvPr>
          <p:cNvSpPr/>
          <p:nvPr/>
        </p:nvSpPr>
        <p:spPr>
          <a:xfrm>
            <a:off x="1712287" y="3429000"/>
            <a:ext cx="6110242" cy="6900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VKA və aspirin və/vəya klopidoqrellə birgə istifadə olunduqda İNR 2,0-2,5,terapevtik diapozon vaxtı  &lt; 65-70%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AF79EE4-11B6-415C-9230-7A2E2589E158}"/>
              </a:ext>
            </a:extLst>
          </p:cNvPr>
          <p:cNvSpPr/>
          <p:nvPr/>
        </p:nvSpPr>
        <p:spPr>
          <a:xfrm>
            <a:off x="1712287" y="4110527"/>
            <a:ext cx="6110242" cy="5383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NOAK aspirin və/və ya klopidoqrellə birgə istifadə olunursa,insult profilaktikası dozasında nəzərdə tutulmalıdır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721783-78FD-4BDB-9F12-42E93CC72F4B}"/>
              </a:ext>
            </a:extLst>
          </p:cNvPr>
          <p:cNvSpPr/>
          <p:nvPr/>
        </p:nvSpPr>
        <p:spPr>
          <a:xfrm>
            <a:off x="1712287" y="4648913"/>
            <a:ext cx="6110242" cy="5383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Rivoksaban aspirin  və/vəya klopidoqrellə birgə istifadə olunacaqsa, dozası20mq yox 15 mqnəzərdə tutulmalıdır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55C8A6-6793-4173-AE21-7B6597CEA89E}"/>
              </a:ext>
            </a:extLst>
          </p:cNvPr>
          <p:cNvSpPr/>
          <p:nvPr/>
        </p:nvSpPr>
        <p:spPr>
          <a:xfrm>
            <a:off x="1712287" y="5218129"/>
            <a:ext cx="6110242" cy="5383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Üçlü terapiyada OAK və aspirinlə birgə tikaqrelor və prasuqrel tövsiyyə olunmur</a:t>
            </a:r>
          </a:p>
        </p:txBody>
      </p:sp>
    </p:spTree>
    <p:extLst>
      <p:ext uri="{BB962C8B-B14F-4D97-AF65-F5344CB8AC3E}">
        <p14:creationId xmlns:p14="http://schemas.microsoft.com/office/powerpoint/2010/main" val="1076732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9520015" cy="878081"/>
          </a:xfrm>
        </p:spPr>
        <p:txBody>
          <a:bodyPr>
            <a:normAutofit/>
          </a:bodyPr>
          <a:lstStyle/>
          <a:p>
            <a:r>
              <a:rPr lang="az-Latn-AZ" dirty="0"/>
              <a:t>üçlü müalicə:DAPt     NOAK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216" y="1760434"/>
            <a:ext cx="9722265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601C9A-FE69-4D4C-B519-2BF64C0B0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7" y="1760434"/>
            <a:ext cx="9648202" cy="4763361"/>
          </a:xfrm>
          <a:prstGeom prst="rect">
            <a:avLst/>
          </a:prstGeom>
        </p:spPr>
      </p:pic>
      <p:sp>
        <p:nvSpPr>
          <p:cNvPr id="3" name="Знак ''плюс'' 2">
            <a:extLst>
              <a:ext uri="{FF2B5EF4-FFF2-40B4-BE49-F238E27FC236}">
                <a16:creationId xmlns:a16="http://schemas.microsoft.com/office/drawing/2014/main" id="{F519BC77-C446-40AB-BE95-C2A3658A3269}"/>
              </a:ext>
            </a:extLst>
          </p:cNvPr>
          <p:cNvSpPr/>
          <p:nvPr/>
        </p:nvSpPr>
        <p:spPr>
          <a:xfrm>
            <a:off x="7455764" y="909170"/>
            <a:ext cx="405353" cy="43133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96E476-FA8B-4ACA-A9E6-1D951BE258B0}"/>
              </a:ext>
            </a:extLst>
          </p:cNvPr>
          <p:cNvSpPr/>
          <p:nvPr/>
        </p:nvSpPr>
        <p:spPr>
          <a:xfrm>
            <a:off x="1589518" y="2803021"/>
            <a:ext cx="7537390" cy="495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İşemik və qanaxma riskləri üçün (CHA2DS2-VASc,HAS-BLED)şkalalarından istifadə etmək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3665FF-7C9D-404A-A91B-70B4317A7829}"/>
              </a:ext>
            </a:extLst>
          </p:cNvPr>
          <p:cNvSpPr/>
          <p:nvPr/>
        </p:nvSpPr>
        <p:spPr>
          <a:xfrm>
            <a:off x="1589518" y="3298678"/>
            <a:ext cx="7537390" cy="3845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Üçlü terapiyanı mümkün qədər qısa tut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101D4B-0417-4B7C-BAA9-1A326A31DCCA}"/>
              </a:ext>
            </a:extLst>
          </p:cNvPr>
          <p:cNvSpPr/>
          <p:nvPr/>
        </p:nvSpPr>
        <p:spPr>
          <a:xfrm>
            <a:off x="1589518" y="3683239"/>
            <a:ext cx="7537390" cy="3076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NOAK-ı həmişə VKA-dan üstün tut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5BC3E611-3F19-4D63-8FEB-C46626D77802}"/>
                  </a:ext>
                </a:extLst>
              </p:cNvPr>
              <p:cNvSpPr/>
              <p:nvPr/>
            </p:nvSpPr>
            <p:spPr>
              <a:xfrm>
                <a:off x="1589518" y="3990887"/>
                <a:ext cx="7537390" cy="42728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z-Latn-AZ" sz="1600" dirty="0">
                    <a:solidFill>
                      <a:schemeClr val="bg1"/>
                    </a:solidFill>
                  </a:rPr>
                  <a:t>VKA istifadə etdikdə,İNR2.0-2,5,terapevtik  vaxt diapozonunu </a:t>
                </a:r>
                <a14:m>
                  <m:oMath xmlns:m="http://schemas.openxmlformats.org/officeDocument/2006/math">
                    <m:r>
                      <a:rPr lang="az-Latn-AZ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az-Latn-AZ" sz="1600" dirty="0">
                    <a:solidFill>
                      <a:schemeClr val="bg1"/>
                    </a:solidFill>
                  </a:rPr>
                  <a:t>65-70%</a:t>
                </a: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5BC3E611-3F19-4D63-8FEB-C46626D77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518" y="3990887"/>
                <a:ext cx="7537390" cy="427289"/>
              </a:xfrm>
              <a:prstGeom prst="rect">
                <a:avLst/>
              </a:prstGeom>
              <a:blipFill>
                <a:blip r:embed="rId3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az-Latn-A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FD1DE4-F89F-4F79-B7E1-DBF158383850}"/>
              </a:ext>
            </a:extLst>
          </p:cNvPr>
          <p:cNvSpPr/>
          <p:nvPr/>
        </p:nvSpPr>
        <p:spPr>
          <a:xfrm>
            <a:off x="2444097" y="454636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36D4A01-4689-48F9-BA58-91352523BB61}"/>
              </a:ext>
            </a:extLst>
          </p:cNvPr>
          <p:cNvSpPr/>
          <p:nvPr/>
        </p:nvSpPr>
        <p:spPr>
          <a:xfrm>
            <a:off x="1589518" y="4418176"/>
            <a:ext cx="7537390" cy="69220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Klopidoqrel P2Y12 inhibitorları işərisində seçim preparatıdır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BC6009-9B07-4344-A29C-58BB497D49F5}"/>
              </a:ext>
            </a:extLst>
          </p:cNvPr>
          <p:cNvSpPr/>
          <p:nvPr/>
        </p:nvSpPr>
        <p:spPr>
          <a:xfrm>
            <a:off x="1589519" y="5110386"/>
            <a:ext cx="7537390" cy="3076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Aspirin aşağı dozada(≤100mq gündəlik)istifadə edilməlidir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C1E6C9D-ECBE-454A-8D23-0F96FF310A3C}"/>
              </a:ext>
            </a:extLst>
          </p:cNvPr>
          <p:cNvSpPr/>
          <p:nvPr/>
        </p:nvSpPr>
        <p:spPr>
          <a:xfrm>
            <a:off x="1589519" y="5418035"/>
            <a:ext cx="7537390" cy="3845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Rutin proton pompa inhibitorlarından istifadə etmək lazımdır</a:t>
            </a:r>
          </a:p>
        </p:txBody>
      </p:sp>
    </p:spTree>
    <p:extLst>
      <p:ext uri="{BB962C8B-B14F-4D97-AF65-F5344CB8AC3E}">
        <p14:creationId xmlns:p14="http://schemas.microsoft.com/office/powerpoint/2010/main" val="1720771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10126766" cy="878081"/>
          </a:xfrm>
        </p:spPr>
        <p:txBody>
          <a:bodyPr>
            <a:normAutofit/>
          </a:bodyPr>
          <a:lstStyle/>
          <a:p>
            <a:r>
              <a:rPr lang="az-Latn-AZ" sz="2800" dirty="0"/>
              <a:t>Antitombositlərin əməliyyat öncəsi kəsilmə zamanı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4596" y="1714351"/>
            <a:ext cx="9340554" cy="4879650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94924F-6CED-4458-8015-E96A7D0FD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597" y="1714351"/>
            <a:ext cx="9340553" cy="472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20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10126766" cy="878081"/>
          </a:xfrm>
        </p:spPr>
        <p:txBody>
          <a:bodyPr>
            <a:normAutofit/>
          </a:bodyPr>
          <a:lstStyle/>
          <a:p>
            <a:r>
              <a:rPr lang="az-Latn-AZ" sz="3200" dirty="0"/>
              <a:t>DAPT QƏBULUNDA  QANAxMANI MİNİMİAL ETMƏK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49" y="1760434"/>
            <a:ext cx="11562459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4B4E87-7441-43EE-882F-5958DD138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4" y="1987816"/>
            <a:ext cx="9861847" cy="47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12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854" y="213645"/>
            <a:ext cx="9255096" cy="1350235"/>
          </a:xfrm>
        </p:spPr>
        <p:txBody>
          <a:bodyPr>
            <a:normAutofit/>
          </a:bodyPr>
          <a:lstStyle/>
          <a:p>
            <a:r>
              <a:rPr lang="az-Latn-AZ" sz="3200" dirty="0"/>
              <a:t>      Dapt ±  oak: əhəmiyyətsiz qanaxma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3681" y="1760434"/>
            <a:ext cx="9682385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1D3545-E3F8-456B-8047-3F1CAD79A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81" y="1714351"/>
            <a:ext cx="9682385" cy="502828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5A878F-63B5-4B46-BE1F-0951346F0B52}"/>
              </a:ext>
            </a:extLst>
          </p:cNvPr>
          <p:cNvSpPr/>
          <p:nvPr/>
        </p:nvSpPr>
        <p:spPr>
          <a:xfrm>
            <a:off x="1153682" y="2469735"/>
            <a:ext cx="3307222" cy="8716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Heç bir tibbi müdaxilə tələb olunmur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7875DC-816F-4B51-9552-8D1D2997AED0}"/>
              </a:ext>
            </a:extLst>
          </p:cNvPr>
          <p:cNvSpPr/>
          <p:nvPr/>
        </p:nvSpPr>
        <p:spPr>
          <a:xfrm>
            <a:off x="1153680" y="3429000"/>
            <a:ext cx="3307222" cy="7755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Dəridə olan qansızmalar,ekximozlar,konyuktival qansızma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8E79CA-D5EB-426F-B0CB-BE108A799B06}"/>
              </a:ext>
            </a:extLst>
          </p:cNvPr>
          <p:cNvSpPr/>
          <p:nvPr/>
        </p:nvSpPr>
        <p:spPr>
          <a:xfrm>
            <a:off x="4794191" y="2469735"/>
            <a:ext cx="5888052" cy="4016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DAPT davam etmək</a:t>
            </a:r>
          </a:p>
        </p:txBody>
      </p:sp>
    </p:spTree>
    <p:extLst>
      <p:ext uri="{BB962C8B-B14F-4D97-AF65-F5344CB8AC3E}">
        <p14:creationId xmlns:p14="http://schemas.microsoft.com/office/powerpoint/2010/main" val="1529810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10126766" cy="878081"/>
          </a:xfrm>
        </p:spPr>
        <p:txBody>
          <a:bodyPr>
            <a:normAutofit/>
          </a:bodyPr>
          <a:lstStyle/>
          <a:p>
            <a:r>
              <a:rPr lang="az-Latn-AZ" dirty="0"/>
              <a:t>Dapt ±  oak: yüngül qanaxma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403" y="1760434"/>
            <a:ext cx="9605473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96CBED-DF3A-4B50-963E-1AE24BF5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3" y="1714351"/>
            <a:ext cx="9605473" cy="502828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567DE1-D049-40D3-A95C-02A826041D7A}"/>
              </a:ext>
            </a:extLst>
          </p:cNvPr>
          <p:cNvSpPr/>
          <p:nvPr/>
        </p:nvSpPr>
        <p:spPr>
          <a:xfrm>
            <a:off x="1008403" y="2615014"/>
            <a:ext cx="3290132" cy="9314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Tibbi müdaxilə tələb edən ,lakin hospitalizasiya gərəkməyən bütün qanaxmalar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825BD5-611F-4A50-9C34-AA2129134D0D}"/>
              </a:ext>
            </a:extLst>
          </p:cNvPr>
          <p:cNvSpPr/>
          <p:nvPr/>
        </p:nvSpPr>
        <p:spPr>
          <a:xfrm>
            <a:off x="1008403" y="3592590"/>
            <a:ext cx="3290132" cy="126996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Burun qanaxması,orta konyuktiva qansizması,yuxarı və aşağı MBQ,urogenital,qanhayxirma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DFAA95-F112-43BA-AC5B-8B6E7E7E258C}"/>
              </a:ext>
            </a:extLst>
          </p:cNvPr>
          <p:cNvSpPr/>
          <p:nvPr/>
        </p:nvSpPr>
        <p:spPr>
          <a:xfrm>
            <a:off x="4580546" y="2584185"/>
            <a:ext cx="5905143" cy="8448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DAPT davam etmək,müddəti azaltmaq,ya da tikaqrelor və prasuqreli klopidoqrelə dəyişmək</a:t>
            </a:r>
          </a:p>
        </p:txBody>
      </p:sp>
    </p:spTree>
    <p:extLst>
      <p:ext uri="{BB962C8B-B14F-4D97-AF65-F5344CB8AC3E}">
        <p14:creationId xmlns:p14="http://schemas.microsoft.com/office/powerpoint/2010/main" val="169568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72418-9B1A-48DD-9CE8-F5EABD3E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189" y="169254"/>
            <a:ext cx="7278717" cy="1249348"/>
          </a:xfrm>
        </p:spPr>
        <p:txBody>
          <a:bodyPr/>
          <a:lstStyle/>
          <a:p>
            <a:r>
              <a:rPr lang="az-Latn-AZ" dirty="0"/>
              <a:t>Asetilsalisil turşusu (aspirin)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F43DEC-0C33-403F-80AA-79ABCE049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3502" y="1623701"/>
            <a:ext cx="9998579" cy="5065045"/>
          </a:xfrm>
        </p:spPr>
        <p:txBody>
          <a:bodyPr/>
          <a:lstStyle/>
          <a:p>
            <a:endParaRPr lang="az-Latn-AZ" dirty="0"/>
          </a:p>
          <a:p>
            <a:endParaRPr lang="az-Latn-AZ" dirty="0"/>
          </a:p>
          <a:p>
            <a:endParaRPr lang="az-Latn-AZ" dirty="0"/>
          </a:p>
          <a:p>
            <a:endParaRPr lang="az-Latn-AZ" dirty="0"/>
          </a:p>
          <a:p>
            <a:endParaRPr lang="az-Latn-AZ" dirty="0"/>
          </a:p>
          <a:p>
            <a:r>
              <a:rPr lang="az-Latn-AZ" sz="2800" dirty="0"/>
              <a:t> ASPİRİN ÜİX-in birincili və ikincili profilaktikasında birinci sıra perparatdır!</a:t>
            </a:r>
          </a:p>
        </p:txBody>
      </p:sp>
    </p:spTree>
    <p:extLst>
      <p:ext uri="{BB962C8B-B14F-4D97-AF65-F5344CB8AC3E}">
        <p14:creationId xmlns:p14="http://schemas.microsoft.com/office/powerpoint/2010/main" val="741898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9203820" cy="878081"/>
          </a:xfrm>
        </p:spPr>
        <p:txBody>
          <a:bodyPr>
            <a:normAutofit/>
          </a:bodyPr>
          <a:lstStyle/>
          <a:p>
            <a:r>
              <a:rPr lang="az-Latn-AZ" dirty="0"/>
              <a:t>Dapt ± oak:orta  qanaxma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320" y="1760434"/>
            <a:ext cx="9032904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B17084-BFB4-41B6-BB93-1748C400F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20" y="1702750"/>
            <a:ext cx="9032904" cy="498219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0B7AE1-5618-4B6C-AD76-39B644B7B295}"/>
              </a:ext>
            </a:extLst>
          </p:cNvPr>
          <p:cNvSpPr/>
          <p:nvPr/>
        </p:nvSpPr>
        <p:spPr>
          <a:xfrm>
            <a:off x="1179319" y="2409914"/>
            <a:ext cx="3102123" cy="15895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Dinamikada əhəmiyyətli qan itirmə(HB3q/dl)olan hər hansı qanaxma.Hospitalizasiya tələb olunur,hemodinamik stabil,proqrisivləşməyən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CCE6F2-E348-49BC-AE92-60A94289CBB0}"/>
              </a:ext>
            </a:extLst>
          </p:cNvPr>
          <p:cNvSpPr/>
          <p:nvPr/>
        </p:nvSpPr>
        <p:spPr>
          <a:xfrm>
            <a:off x="1179319" y="4057116"/>
            <a:ext cx="3102123" cy="788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Qan komponetləri köçürülməsi gərəkən  Urogenital,respirator,MBQ</a:t>
            </a:r>
            <a:r>
              <a:rPr lang="az-Latn-AZ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8092AE5-F586-440C-988D-714C0C145761}"/>
              </a:ext>
            </a:extLst>
          </p:cNvPr>
          <p:cNvSpPr/>
          <p:nvPr/>
        </p:nvSpPr>
        <p:spPr>
          <a:xfrm>
            <a:off x="4572000" y="2512465"/>
            <a:ext cx="5512037" cy="9165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DAPT dayandırmaq və ya SAPT.MBQ-da SAPT olacaqsa, P2Y12 üstünlük vermək.DAPT müddətini azaltmaq </a:t>
            </a:r>
          </a:p>
        </p:txBody>
      </p:sp>
    </p:spTree>
    <p:extLst>
      <p:ext uri="{BB962C8B-B14F-4D97-AF65-F5344CB8AC3E}">
        <p14:creationId xmlns:p14="http://schemas.microsoft.com/office/powerpoint/2010/main" val="2468693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9682384" cy="878081"/>
          </a:xfrm>
        </p:spPr>
        <p:txBody>
          <a:bodyPr>
            <a:normAutofit fontScale="90000"/>
          </a:bodyPr>
          <a:lstStyle/>
          <a:p>
            <a:r>
              <a:rPr lang="az-Latn-AZ" dirty="0"/>
              <a:t>       Dapt ±  oak:ağır qanaxma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49" y="1760434"/>
            <a:ext cx="11562459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D0A83C-75F2-433F-9B4D-270D8F283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3" y="1714351"/>
            <a:ext cx="9682385" cy="4982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CCA9F4-1A65-4B84-93C5-1F73679E701F}"/>
              </a:ext>
            </a:extLst>
          </p:cNvPr>
          <p:cNvSpPr/>
          <p:nvPr/>
        </p:nvSpPr>
        <p:spPr>
          <a:xfrm>
            <a:off x="1008403" y="2452643"/>
            <a:ext cx="3332861" cy="15040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Hospitalizasiya tələb edən bütün qanaxmalar(HB6q/dl)və hemodinamik q/stabil,sürətlə proqresivləşməyən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9564CD-7385-4298-ABD0-747FB32B7C1D}"/>
              </a:ext>
            </a:extLst>
          </p:cNvPr>
          <p:cNvSpPr/>
          <p:nvPr/>
        </p:nvSpPr>
        <p:spPr>
          <a:xfrm>
            <a:off x="1008403" y="4007978"/>
            <a:ext cx="3332861" cy="8203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bg1"/>
                </a:solidFill>
              </a:rPr>
              <a:t>Ağır urogenital,MBQ,respirator qanaxmalar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31A4253-CB87-4A38-9958-68379CFF96A1}"/>
              </a:ext>
            </a:extLst>
          </p:cNvPr>
          <p:cNvSpPr/>
          <p:nvPr/>
        </p:nvSpPr>
        <p:spPr>
          <a:xfrm>
            <a:off x="4623275" y="2503918"/>
            <a:ext cx="5964964" cy="14015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DAPT dayandırmaq,mümkünsə SAPT</a:t>
            </a:r>
          </a:p>
          <a:p>
            <a:pPr algn="ctr"/>
            <a:r>
              <a:rPr lang="az-Latn-AZ" dirty="0">
                <a:solidFill>
                  <a:schemeClr val="bg1"/>
                </a:solidFill>
              </a:rPr>
              <a:t>Əgər qanaxma davam edirsə,bütün antitrombotikləri dayandırmaq.</a:t>
            </a:r>
          </a:p>
          <a:p>
            <a:pPr algn="ctr"/>
            <a:r>
              <a:rPr lang="az-Latn-AZ" dirty="0">
                <a:solidFill>
                  <a:schemeClr val="bg1"/>
                </a:solidFill>
              </a:rPr>
              <a:t>Qanaxmanı dayandırdıqdan sonra P2Y12 </a:t>
            </a:r>
          </a:p>
        </p:txBody>
      </p:sp>
    </p:spTree>
    <p:extLst>
      <p:ext uri="{BB962C8B-B14F-4D97-AF65-F5344CB8AC3E}">
        <p14:creationId xmlns:p14="http://schemas.microsoft.com/office/powerpoint/2010/main" val="3752795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492" y="161453"/>
            <a:ext cx="10203678" cy="1402428"/>
          </a:xfrm>
        </p:spPr>
        <p:txBody>
          <a:bodyPr>
            <a:normAutofit/>
          </a:bodyPr>
          <a:lstStyle/>
          <a:p>
            <a:r>
              <a:rPr lang="az-Latn-AZ" sz="3600" dirty="0"/>
              <a:t>Dapt ±  oak:həyati təhlükəli  qanaxma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045" y="1760434"/>
            <a:ext cx="9750751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0FDF94-4031-4881-A5A4-4EE84D8EC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45" y="1714351"/>
            <a:ext cx="9750751" cy="4982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662659-D514-433C-8D04-A4D465271D8C}"/>
              </a:ext>
            </a:extLst>
          </p:cNvPr>
          <p:cNvSpPr/>
          <p:nvPr/>
        </p:nvSpPr>
        <p:spPr>
          <a:xfrm>
            <a:off x="1128045" y="2538101"/>
            <a:ext cx="3392680" cy="8908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Pasientin həyatı təhlükəli istənilən qanaxma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004175-8B35-488A-9BA9-A29276F3E8BE}"/>
              </a:ext>
            </a:extLst>
          </p:cNvPr>
          <p:cNvSpPr/>
          <p:nvPr/>
        </p:nvSpPr>
        <p:spPr>
          <a:xfrm>
            <a:off x="1128045" y="3428999"/>
            <a:ext cx="3392680" cy="14250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Massiv urogenital,MBQ,respirator,kəllədaxili,spinal,gözdaxili və hemodinamik qeyri-stabil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718574-C348-484A-B3F2-73D7AF98060D}"/>
              </a:ext>
            </a:extLst>
          </p:cNvPr>
          <p:cNvSpPr/>
          <p:nvPr/>
        </p:nvSpPr>
        <p:spPr>
          <a:xfrm>
            <a:off x="4768554" y="2606467"/>
            <a:ext cx="5913689" cy="10938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bg1"/>
                </a:solidFill>
              </a:rPr>
              <a:t>-Bütün antitrombotikləri dayandırmaq</a:t>
            </a:r>
          </a:p>
          <a:p>
            <a:pPr algn="ctr"/>
            <a:r>
              <a:rPr lang="az-Latn-AZ" dirty="0">
                <a:solidFill>
                  <a:schemeClr val="bg1"/>
                </a:solidFill>
              </a:rPr>
              <a:t>           -Qanaxma dayandıqdan sonra SAPT(P2Y12)</a:t>
            </a:r>
          </a:p>
        </p:txBody>
      </p:sp>
    </p:spTree>
    <p:extLst>
      <p:ext uri="{BB962C8B-B14F-4D97-AF65-F5344CB8AC3E}">
        <p14:creationId xmlns:p14="http://schemas.microsoft.com/office/powerpoint/2010/main" val="3911081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0C2B04-2158-44B7-AC87-CF8AC9DC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953" y="863125"/>
            <a:ext cx="9904575" cy="5016382"/>
          </a:xfrm>
        </p:spPr>
        <p:txBody>
          <a:bodyPr/>
          <a:lstStyle/>
          <a:p>
            <a:r>
              <a:rPr lang="az-Latn-A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İNSANLAR ATEROSKLEROZDAN ƏZİYYƏT ÇƏKƏRƏK İLLƏRLƏ YAŞAYIR,LAKİN ATEROSKLEROZUN AĞIRLAŞMASI OLAN TROMBOZDAN ÖLÜRLƏR</a:t>
            </a:r>
            <a:br>
              <a:rPr lang="az-Latn-AZ" dirty="0"/>
            </a:br>
            <a:r>
              <a:rPr lang="az-Latn-AZ" dirty="0"/>
              <a:t>                                   </a:t>
            </a:r>
            <a:br>
              <a:rPr lang="az-Latn-AZ" dirty="0"/>
            </a:br>
            <a:r>
              <a:rPr lang="az-Latn-AZ" dirty="0"/>
              <a:t>                                   </a:t>
            </a:r>
            <a:r>
              <a:rPr lang="az-Latn-A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JENS DEDİCHEN(1959)</a:t>
            </a:r>
          </a:p>
        </p:txBody>
      </p:sp>
    </p:spTree>
    <p:extLst>
      <p:ext uri="{BB962C8B-B14F-4D97-AF65-F5344CB8AC3E}">
        <p14:creationId xmlns:p14="http://schemas.microsoft.com/office/powerpoint/2010/main" val="821136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132" y="685799"/>
            <a:ext cx="10315038" cy="1538927"/>
          </a:xfrm>
        </p:spPr>
        <p:txBody>
          <a:bodyPr/>
          <a:lstStyle/>
          <a:p>
            <a:r>
              <a:rPr lang="az-Latn-AZ" dirty="0"/>
              <a:t>Diqqətiniz ücün təşəkkürlər!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49" y="1760434"/>
            <a:ext cx="11562459" cy="4982197"/>
          </a:xfrm>
        </p:spPr>
        <p:txBody>
          <a:bodyPr/>
          <a:lstStyle/>
          <a:p>
            <a:r>
              <a:rPr lang="az-Latn-AZ" dirty="0"/>
              <a:t>          </a:t>
            </a:r>
          </a:p>
          <a:p>
            <a:endParaRPr lang="az-Latn-A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619AFF-F980-4309-AF4B-C00F98DA7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701" y="3579829"/>
            <a:ext cx="3511821" cy="29058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F98198-644C-48ED-A1A8-8925BE398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96" y="3366184"/>
            <a:ext cx="3008119" cy="318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0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10126766" cy="878081"/>
          </a:xfrm>
        </p:spPr>
        <p:txBody>
          <a:bodyPr/>
          <a:lstStyle/>
          <a:p>
            <a:r>
              <a:rPr lang="az-Latn-A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P2y12</a:t>
            </a:r>
            <a:r>
              <a:rPr lang="az-Latn-AZ" dirty="0"/>
              <a:t> reseptor blokatorları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49" y="1760434"/>
            <a:ext cx="11562459" cy="4982197"/>
          </a:xfrm>
        </p:spPr>
        <p:txBody>
          <a:bodyPr/>
          <a:lstStyle/>
          <a:p>
            <a:r>
              <a:rPr lang="az-Latn-AZ" dirty="0"/>
              <a:t>           </a:t>
            </a:r>
          </a:p>
          <a:p>
            <a:r>
              <a:rPr lang="az-Latn-AZ" sz="4000" dirty="0"/>
              <a:t>  -  </a:t>
            </a:r>
            <a:r>
              <a:rPr lang="az-Latn-AZ" sz="3200" dirty="0"/>
              <a:t>KLOPİDOQREL </a:t>
            </a:r>
            <a:r>
              <a:rPr lang="en-US" sz="2800" dirty="0"/>
              <a:t>(</a:t>
            </a:r>
            <a:r>
              <a:rPr lang="az-Latn-AZ" sz="2800" dirty="0"/>
              <a:t>600mq yükləmə, 75mq x1 dəfə)</a:t>
            </a:r>
          </a:p>
          <a:p>
            <a:r>
              <a:rPr lang="az-Latn-AZ" sz="4000" dirty="0"/>
              <a:t>  -  </a:t>
            </a:r>
            <a:r>
              <a:rPr lang="az-Latn-AZ" sz="3200" dirty="0"/>
              <a:t>PRASUQREL  (60mq yükləmə,10mq x 1 dəfə)</a:t>
            </a:r>
          </a:p>
          <a:p>
            <a:r>
              <a:rPr lang="az-Latn-AZ" sz="4000" dirty="0"/>
              <a:t>  -  </a:t>
            </a:r>
            <a:r>
              <a:rPr lang="az-Latn-AZ" sz="3200" dirty="0"/>
              <a:t>TİKAQRELOR  (180mq yükləmə,90mq  x 2 dəfə)</a:t>
            </a:r>
          </a:p>
        </p:txBody>
      </p:sp>
    </p:spTree>
    <p:extLst>
      <p:ext uri="{BB962C8B-B14F-4D97-AF65-F5344CB8AC3E}">
        <p14:creationId xmlns:p14="http://schemas.microsoft.com/office/powerpoint/2010/main" val="325244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404" y="685799"/>
            <a:ext cx="10126766" cy="878081"/>
          </a:xfrm>
        </p:spPr>
        <p:txBody>
          <a:bodyPr/>
          <a:lstStyle/>
          <a:p>
            <a:r>
              <a:rPr lang="az-Latn-AZ" dirty="0"/>
              <a:t>                ƏSAS SUAL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49" y="1760434"/>
            <a:ext cx="11562459" cy="4982197"/>
          </a:xfrm>
        </p:spPr>
        <p:txBody>
          <a:bodyPr/>
          <a:lstStyle/>
          <a:p>
            <a:r>
              <a:rPr lang="az-Latn-AZ" dirty="0"/>
              <a:t>,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6853068-2A12-4647-BB51-6E8FD0B9CDB6}"/>
              </a:ext>
            </a:extLst>
          </p:cNvPr>
          <p:cNvSpPr/>
          <p:nvPr/>
        </p:nvSpPr>
        <p:spPr>
          <a:xfrm>
            <a:off x="2310582" y="2207388"/>
            <a:ext cx="6882579" cy="13076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800" dirty="0"/>
              <a:t>KİMƏ HANSI PREPARATI SECƏK?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34C0566-F3C5-495E-8CF4-6637490F4E4E}"/>
              </a:ext>
            </a:extLst>
          </p:cNvPr>
          <p:cNvSpPr/>
          <p:nvPr/>
        </p:nvSpPr>
        <p:spPr>
          <a:xfrm>
            <a:off x="2310581" y="4163042"/>
            <a:ext cx="6882579" cy="122903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800" dirty="0"/>
              <a:t>HANSI MÜDDƏTƏ TƏYİN EDƏK?</a:t>
            </a:r>
          </a:p>
        </p:txBody>
      </p:sp>
    </p:spTree>
    <p:extLst>
      <p:ext uri="{BB962C8B-B14F-4D97-AF65-F5344CB8AC3E}">
        <p14:creationId xmlns:p14="http://schemas.microsoft.com/office/powerpoint/2010/main" val="252226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942" y="115370"/>
            <a:ext cx="10281050" cy="141947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az-Latn-AZ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İkili Anti Trombositar Müalicə(iATM) </a:t>
            </a:r>
            <a:br>
              <a:rPr lang="az-Latn-AZ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az-Latn-AZ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(DAPT) nədir?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49" y="1760434"/>
            <a:ext cx="11353409" cy="4982197"/>
          </a:xfrm>
        </p:spPr>
        <p:txBody>
          <a:bodyPr/>
          <a:lstStyle/>
          <a:p>
            <a:r>
              <a:rPr lang="az-Latn-AZ" dirty="0"/>
              <a:t>,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5DEB2FA4-4ED3-430B-AB85-117D9EAFEBBA}"/>
              </a:ext>
            </a:extLst>
          </p:cNvPr>
          <p:cNvSpPr/>
          <p:nvPr/>
        </p:nvSpPr>
        <p:spPr>
          <a:xfrm>
            <a:off x="924233" y="1967002"/>
            <a:ext cx="3087329" cy="175014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aspirin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4C4E4B6-46A3-4CCC-ADC0-1B9910E96F8A}"/>
              </a:ext>
            </a:extLst>
          </p:cNvPr>
          <p:cNvSpPr/>
          <p:nvPr/>
        </p:nvSpPr>
        <p:spPr>
          <a:xfrm>
            <a:off x="737419" y="4542412"/>
            <a:ext cx="3244646" cy="194687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P2Y12 reseptor blokatoru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2D9F720C-0E25-4ACA-8ADD-BA3C8950AFFE}"/>
              </a:ext>
            </a:extLst>
          </p:cNvPr>
          <p:cNvSpPr/>
          <p:nvPr/>
        </p:nvSpPr>
        <p:spPr>
          <a:xfrm flipV="1">
            <a:off x="4542503" y="3156155"/>
            <a:ext cx="2467897" cy="175014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FA0F414-54AE-452D-A622-7216E9A96C47}"/>
              </a:ext>
            </a:extLst>
          </p:cNvPr>
          <p:cNvSpPr/>
          <p:nvPr/>
        </p:nvSpPr>
        <p:spPr>
          <a:xfrm>
            <a:off x="7675550" y="2281083"/>
            <a:ext cx="3592217" cy="332330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DAPT</a:t>
            </a:r>
          </a:p>
        </p:txBody>
      </p:sp>
      <p:sp>
        <p:nvSpPr>
          <p:cNvPr id="11" name="Знак ''плюс'' 10">
            <a:extLst>
              <a:ext uri="{FF2B5EF4-FFF2-40B4-BE49-F238E27FC236}">
                <a16:creationId xmlns:a16="http://schemas.microsoft.com/office/drawing/2014/main" id="{CDD1DB2D-A365-4FD2-806E-0B761338ECBE}"/>
              </a:ext>
            </a:extLst>
          </p:cNvPr>
          <p:cNvSpPr/>
          <p:nvPr/>
        </p:nvSpPr>
        <p:spPr>
          <a:xfrm flipV="1">
            <a:off x="2320412" y="3942736"/>
            <a:ext cx="412955" cy="403122"/>
          </a:xfrm>
          <a:prstGeom prst="mathPl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330794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48C0FC93-D849-4849-A40B-098191B8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26143"/>
            <a:ext cx="10058400" cy="1002890"/>
          </a:xfrm>
        </p:spPr>
        <p:txBody>
          <a:bodyPr/>
          <a:lstStyle/>
          <a:p>
            <a:r>
              <a:rPr lang="az-Latn-AZ" dirty="0"/>
              <a:t>                  Dapt klinik sınaqları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10BC37C-F5EF-4554-9D86-387FD7D0B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474840"/>
            <a:ext cx="10190264" cy="5270090"/>
          </a:xfrm>
        </p:spPr>
        <p:txBody>
          <a:bodyPr/>
          <a:lstStyle/>
          <a:p>
            <a:r>
              <a:rPr lang="az-Latn-AZ" dirty="0"/>
              <a:t>,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C780FC-0E44-468C-9F80-1EF3276ED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5" y="1366684"/>
            <a:ext cx="10864645" cy="53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5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A91D0F-684E-40E5-ADEF-062FFF63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742" y="685799"/>
            <a:ext cx="8488530" cy="878081"/>
          </a:xfrm>
        </p:spPr>
        <p:txBody>
          <a:bodyPr/>
          <a:lstStyle/>
          <a:p>
            <a:r>
              <a:rPr lang="az-Latn-AZ" dirty="0"/>
              <a:t>                    AKTUALLIQ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955D788-A28F-4807-BB45-6642DA5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49" y="1760434"/>
            <a:ext cx="11562459" cy="4876035"/>
          </a:xfrm>
        </p:spPr>
        <p:txBody>
          <a:bodyPr/>
          <a:lstStyle/>
          <a:p>
            <a:endParaRPr lang="az-Latn-AZ" dirty="0"/>
          </a:p>
          <a:p>
            <a:r>
              <a:rPr lang="az-Latn-AZ" dirty="0"/>
              <a:t>-KKS –da 12ay DAPT ANTİTROMBOTİK MÜALİCƏNİN MÜASİR STANDARTIDIR </a:t>
            </a:r>
          </a:p>
          <a:p>
            <a:r>
              <a:rPr lang="az-Latn-AZ" dirty="0"/>
              <a:t>-HƏR İL AVROPADA 3 600 000 PASİENTİN DAPT MÜALİCƏSİNƏ GÖSTƏRİŞ VAR</a:t>
            </a:r>
          </a:p>
          <a:p>
            <a:r>
              <a:rPr lang="az-Latn-AZ" dirty="0"/>
              <a:t>-PTKA OLUNMUŞ PASİENTLƏRDƏ DAPT-N ÜSTÜN OLMASINI GÖSTƏRƏN İLK  ÇALIŞMANIN YAYILMASINDAN 26 İL KEÇİR</a:t>
            </a:r>
          </a:p>
          <a:p>
            <a:r>
              <a:rPr lang="az-Latn-AZ" dirty="0"/>
              <a:t>-225 000-dan COX PASİENTİ ƏHATƏ EDƏN, 35-dən COX RANDOMİZƏ OLUNMUŞ ÇALIŞMA HƏYATA KEÇİRİLMİŞDİR.</a:t>
            </a:r>
          </a:p>
          <a:p>
            <a:r>
              <a:rPr lang="az-Latn-AZ" dirty="0"/>
              <a:t>-DAPT KARDİOLOGİYADA ƏN COX ÖYRƏNİLƏN STRATEGİYADIR</a:t>
            </a:r>
          </a:p>
          <a:p>
            <a:endParaRPr lang="az-Latn-AZ" dirty="0"/>
          </a:p>
          <a:p>
            <a:endParaRPr lang="az-Latn-AZ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C31B622-660C-47EB-9E84-6F77080DF42C}"/>
              </a:ext>
            </a:extLst>
          </p:cNvPr>
          <p:cNvSpPr/>
          <p:nvPr/>
        </p:nvSpPr>
        <p:spPr>
          <a:xfrm>
            <a:off x="480767" y="5269584"/>
            <a:ext cx="10878532" cy="140320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400" dirty="0"/>
              <a:t> - 30 ilə yaxın DAPT araşdırmaları</a:t>
            </a:r>
            <a:r>
              <a:rPr lang="az-Latn-A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Rəhbər Tövsiyyələrdə </a:t>
            </a:r>
            <a:r>
              <a:rPr lang="az-Latn-AZ" sz="2400" dirty="0"/>
              <a:t>lokal stent istifadəsindən,arterial damarın trombotik okklüziyasının qarşısının alınmasına yönəli strategiyaya dəyişdi</a:t>
            </a:r>
          </a:p>
        </p:txBody>
      </p:sp>
    </p:spTree>
    <p:extLst>
      <p:ext uri="{BB962C8B-B14F-4D97-AF65-F5344CB8AC3E}">
        <p14:creationId xmlns:p14="http://schemas.microsoft.com/office/powerpoint/2010/main" val="156462417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</TotalTime>
  <Words>1414</Words>
  <Application>Microsoft Office PowerPoint</Application>
  <PresentationFormat>Широкоэкранный</PresentationFormat>
  <Paragraphs>196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Cambria Math</vt:lpstr>
      <vt:lpstr>Century Gothic</vt:lpstr>
      <vt:lpstr>Wingdings 3</vt:lpstr>
      <vt:lpstr>Сектор</vt:lpstr>
      <vt:lpstr>antitrombositar  dərmanların                  seçimi</vt:lpstr>
      <vt:lpstr>Antitrombotik dərmanlar.</vt:lpstr>
      <vt:lpstr>Antitrombositlərin farmakologiyası</vt:lpstr>
      <vt:lpstr>Asetilsalisil turşusu (aspirin)</vt:lpstr>
      <vt:lpstr>P2y12 reseptor blokatorları</vt:lpstr>
      <vt:lpstr>                ƏSAS SUAL</vt:lpstr>
      <vt:lpstr> İkili Anti Trombositar Müalicə(iATM)            (DAPT) nədir?</vt:lpstr>
      <vt:lpstr>                  Dapt klinik sınaqları</vt:lpstr>
      <vt:lpstr>                    AKTUALLIQ</vt:lpstr>
      <vt:lpstr>                  AKTUALLIQ</vt:lpstr>
      <vt:lpstr>    Atacağımız addımlar</vt:lpstr>
      <vt:lpstr>Esc Rəhbər tövsiyyə: 2017</vt:lpstr>
      <vt:lpstr>Təkrar yüksək İşemik riskin ümumi əlamətləri</vt:lpstr>
      <vt:lpstr>Təkrar işemik riskin angioqrafik əlamətləri </vt:lpstr>
      <vt:lpstr>       DAPT MÜDDƏTİ ÜÇÜN   Risk şkalası</vt:lpstr>
      <vt:lpstr>        Dapt şkalası (12 AYDAN ÇOX)</vt:lpstr>
      <vt:lpstr>         Online hesaBlama</vt:lpstr>
      <vt:lpstr> RİSK ŞKALASI ÜÇÜN ESC TÖVSİYYƏSİ</vt:lpstr>
      <vt:lpstr>              Dapt seçimi</vt:lpstr>
      <vt:lpstr>             Dapt seçimi</vt:lpstr>
      <vt:lpstr>           Dapt seçimi</vt:lpstr>
      <vt:lpstr>KKS –ANTİAQREQANT SEÇİMİ</vt:lpstr>
      <vt:lpstr>Sabit kax:Dapt arasında keçid</vt:lpstr>
      <vt:lpstr>      kks:Dapt arasında keçid</vt:lpstr>
      <vt:lpstr>            Esc rəhbər tövsiyyələri</vt:lpstr>
      <vt:lpstr>     Kks-da Ptka olunacaqsa: dapt</vt:lpstr>
      <vt:lpstr>       Kks-da ptka olunacaqsa dapt</vt:lpstr>
      <vt:lpstr>       sabit kax ptka olunacaqsa: DAPT </vt:lpstr>
      <vt:lpstr>Kks:medikal müalicədə dapt      alqoritmi</vt:lpstr>
      <vt:lpstr>    Kks:medikal müalicədə dapt</vt:lpstr>
      <vt:lpstr> Kks:medikal müalicədə dapt</vt:lpstr>
      <vt:lpstr>   Kks:  akş olunacaqsa dapt</vt:lpstr>
      <vt:lpstr>           DAPT      NOAK</vt:lpstr>
      <vt:lpstr>             DAPT      NOAK</vt:lpstr>
      <vt:lpstr>üçlü müalicə:DAPt     NOAK</vt:lpstr>
      <vt:lpstr>Antitombositlərin əməliyyat öncəsi kəsilmə zamanı</vt:lpstr>
      <vt:lpstr>DAPT QƏBULUNDA  QANAxMANI MİNİMİAL ETMƏK</vt:lpstr>
      <vt:lpstr>      Dapt ±  oak: əhəmiyyətsiz qanaxma</vt:lpstr>
      <vt:lpstr>Dapt ±  oak: yüngül qanaxma</vt:lpstr>
      <vt:lpstr>Dapt ± oak:orta  qanaxma</vt:lpstr>
      <vt:lpstr>       Dapt ±  oak:ağır qanaxma</vt:lpstr>
      <vt:lpstr>Dapt ±  oak:həyati təhlükəli  qanaxma</vt:lpstr>
      <vt:lpstr>İNSANLAR ATEROSKLEROZDAN ƏZİYYƏT ÇƏKƏRƏK İLLƏRLƏ YAŞAYIR,LAKİN ATEROSKLEROZUN AĞIRLAŞMASI OLAN TROMBOZDAN ÖLÜRLƏR                                                                        JENS DEDİCHEN(1959)</vt:lpstr>
      <vt:lpstr>Diqqətiniz ücün təşəkkürlər!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Müdaxilə  sonrası  ikili antitrombositar  müalicədə     yeniliklər</dc:title>
  <dc:creator>Laman Sadigova</dc:creator>
  <cp:lastModifiedBy>Laman Sadigova</cp:lastModifiedBy>
  <cp:revision>21</cp:revision>
  <dcterms:created xsi:type="dcterms:W3CDTF">2022-10-15T09:04:25Z</dcterms:created>
  <dcterms:modified xsi:type="dcterms:W3CDTF">2022-12-11T05:17:05Z</dcterms:modified>
</cp:coreProperties>
</file>